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60" r:id="rId5"/>
    <p:sldId id="272" r:id="rId6"/>
    <p:sldId id="258" r:id="rId7"/>
    <p:sldId id="262" r:id="rId8"/>
    <p:sldId id="273" r:id="rId9"/>
    <p:sldId id="264" r:id="rId10"/>
    <p:sldId id="274" r:id="rId11"/>
    <p:sldId id="261" r:id="rId12"/>
    <p:sldId id="270" r:id="rId13"/>
    <p:sldId id="268" r:id="rId14"/>
  </p:sldIdLst>
  <p:sldSz cx="9144000" cy="6858000" type="screen4x3"/>
  <p:notesSz cx="6799263" cy="99298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resentation" id="{E0FF2859-CBDD-4AC9-88D3-FF6AD18146C2}">
          <p14:sldIdLst>
            <p14:sldId id="256"/>
            <p14:sldId id="257"/>
            <p14:sldId id="259"/>
            <p14:sldId id="260"/>
            <p14:sldId id="272"/>
            <p14:sldId id="258"/>
            <p14:sldId id="262"/>
            <p14:sldId id="273"/>
            <p14:sldId id="264"/>
            <p14:sldId id="274"/>
            <p14:sldId id="261"/>
            <p14:sldId id="270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77616" autoAdjust="0"/>
  </p:normalViewPr>
  <p:slideViewPr>
    <p:cSldViewPr snapToGrid="0">
      <p:cViewPr varScale="1">
        <p:scale>
          <a:sx n="53" d="100"/>
          <a:sy n="53" d="100"/>
        </p:scale>
        <p:origin x="-9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88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1343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416D7-9F3B-4C52-8889-E33DC3260B4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6CDC-9F77-4C43-B6D3-DC37CF0A6D7B}" type="datetime3">
              <a:rPr kumimoji="1" lang="en-US" altLang="ja-JP" smtClean="0"/>
              <a:pPr/>
              <a:t>10 December 2014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569070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7971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altLang="ja-JP" dirty="0" smtClean="0"/>
          </a:p>
          <a:p>
            <a:fld id="{91D49085-F56D-4DA8-80F4-524D2940F022}" type="datetime3">
              <a:rPr lang="en-US" altLang="ja-JP" smtClean="0"/>
              <a:pPr/>
              <a:t>10 December 2014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8813" cy="335280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8376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7971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46C8A49-E9FB-4A84-A333-88D45B0FDB49}" type="slidenum">
              <a:rPr lang="ja-JP" altLang="en-US" smtClean="0"/>
              <a:pPr/>
              <a:t>‹#›</a:t>
            </a:fld>
            <a:endParaRPr lang="en-US" altLang="ja-JP" dirty="0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8699378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>
            <a:lumMod val="95000"/>
            <a:lumOff val="5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>
            <a:lumMod val="95000"/>
            <a:lumOff val="5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>
            <a:lumMod val="95000"/>
            <a:lumOff val="5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>
            <a:lumMod val="95000"/>
            <a:lumOff val="5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>
            <a:lumMod val="95000"/>
            <a:lumOff val="5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TWO</a:t>
            </a:r>
            <a:r>
              <a:rPr kumimoji="1" lang="en-US" altLang="ja-JP" baseline="0" dirty="0" smtClean="0"/>
              <a:t> major topics / characteristics of the Project -- differences from other MCH projects</a:t>
            </a:r>
            <a:endParaRPr kumimoji="1" lang="en-US" altLang="ja-JP" dirty="0" smtClean="0"/>
          </a:p>
          <a:p>
            <a:pPr marL="228600" indent="-228600">
              <a:buAutoNum type="arabicParenR"/>
            </a:pPr>
            <a:r>
              <a:rPr kumimoji="1" lang="en-US" altLang="ja-JP" dirty="0" smtClean="0"/>
              <a:t>Inter LGU cooperation</a:t>
            </a:r>
            <a:r>
              <a:rPr kumimoji="1" lang="en-US" altLang="ja-JP" baseline="0" dirty="0" smtClean="0"/>
              <a:t> for continuous MCH services</a:t>
            </a:r>
          </a:p>
          <a:p>
            <a:pPr marL="228600" indent="-228600">
              <a:buAutoNum type="arabicParenR"/>
            </a:pPr>
            <a:r>
              <a:rPr kumimoji="1" lang="en-US" altLang="ja-JP" baseline="0" dirty="0" smtClean="0"/>
              <a:t>In the mountainous areas where Indigenous Population shares the majority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ADA23E0-B079-499C-8850-9A2B3CEDFCF2}" type="datetime3">
              <a:rPr kumimoji="1" lang="en-US" altLang="ja-JP" smtClean="0"/>
              <a:pPr/>
              <a:t>10 December 2014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0184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Localized MNCHN</a:t>
            </a:r>
            <a:r>
              <a:rPr kumimoji="1" lang="en-US" altLang="ja-JP" baseline="0" dirty="0" smtClean="0"/>
              <a:t> Manual: Point of Localization (what is not included / emphasized in original (national) version)</a:t>
            </a:r>
          </a:p>
          <a:p>
            <a:endParaRPr kumimoji="1" lang="en-US" altLang="ja-JP" baseline="0" dirty="0" smtClean="0"/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Inter Local Health Zone (ILHZ) as a basis for establishment of MNCHN Service Delivery Network and for improve referral system</a:t>
            </a:r>
          </a:p>
          <a:p>
            <a:pPr marL="228600" indent="-228600">
              <a:buAutoNum type="arabicParenBoth"/>
            </a:pPr>
            <a:endParaRPr kumimoji="1" lang="en-US" altLang="ja-JP" baseline="0" dirty="0" smtClean="0"/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Respect pregnancy/delivery-related Indigenous People’s culture</a:t>
            </a:r>
          </a:p>
          <a:p>
            <a:pPr marL="228600" indent="-228600">
              <a:buAutoNum type="arabicParenBoth"/>
            </a:pPr>
            <a:endParaRPr kumimoji="1" lang="en-US" altLang="ja-JP" baseline="0" dirty="0" smtClean="0"/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Emphasis of role of CHT as communicators and use of Family Health Diary</a:t>
            </a:r>
          </a:p>
          <a:p>
            <a:pPr marL="228600" indent="-228600">
              <a:buAutoNum type="arabicParenBoth"/>
            </a:pPr>
            <a:endParaRPr kumimoji="1" lang="en-US" altLang="ja-JP" baseline="0" dirty="0" smtClean="0"/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Upgrading BHS as birthing facilities </a:t>
            </a:r>
          </a:p>
          <a:p>
            <a:pPr marL="228600" indent="-228600">
              <a:buAutoNum type="arabicParenBoth"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3700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lang="en-US" altLang="ja-JP" smtClean="0"/>
              <a:pPr/>
              <a:t>10 December 2014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8374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000" dirty="0" smtClean="0"/>
              <a:t>時間がない場合はこのスライド自体、飛ばしてもいいと思います。</a:t>
            </a:r>
            <a:endParaRPr kumimoji="1" lang="en-US" altLang="ja-JP" sz="1000" dirty="0" smtClean="0"/>
          </a:p>
          <a:p>
            <a:endParaRPr kumimoji="1" lang="en-US" altLang="ja-JP" sz="1000" dirty="0" smtClean="0"/>
          </a:p>
          <a:p>
            <a:r>
              <a:rPr kumimoji="1" lang="ja-JP" altLang="en-US" sz="1000" dirty="0" smtClean="0"/>
              <a:t>本編と関連性の高い順に並べてありますので、特に下の方の</a:t>
            </a:r>
            <a:r>
              <a:rPr kumimoji="1" lang="en-US" altLang="ja-JP" sz="1000" dirty="0" smtClean="0"/>
              <a:t>Bullets</a:t>
            </a:r>
            <a:r>
              <a:rPr kumimoji="1" lang="ja-JP" altLang="en-US" sz="1000" dirty="0" smtClean="0"/>
              <a:t>は省略してかまいません。</a:t>
            </a:r>
            <a:endParaRPr kumimoji="1" lang="ja-JP" altLang="en-US" sz="1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17054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lang="en-US" altLang="ja-JP" smtClean="0"/>
              <a:pPr/>
              <a:t>10 December 2014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7853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Notes:</a:t>
            </a:r>
          </a:p>
          <a:p>
            <a:r>
              <a:rPr kumimoji="1" lang="en-US" altLang="ja-JP" dirty="0" smtClean="0"/>
              <a:t>Rural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areas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3</a:t>
            </a:r>
            <a:r>
              <a:rPr kumimoji="1" lang="ja-JP" altLang="en-US" dirty="0" err="1" smtClean="0"/>
              <a:t>つの</a:t>
            </a:r>
            <a:r>
              <a:rPr kumimoji="1" lang="en-US" altLang="ja-JP" dirty="0" smtClean="0"/>
              <a:t>Bullets</a:t>
            </a:r>
            <a:r>
              <a:rPr kumimoji="1" lang="ja-JP" altLang="en-US" dirty="0" smtClean="0"/>
              <a:t>と</a:t>
            </a:r>
            <a:endParaRPr kumimoji="1" lang="en-US" altLang="ja-JP" dirty="0" smtClean="0"/>
          </a:p>
          <a:p>
            <a:r>
              <a:rPr kumimoji="1" lang="en-US" altLang="ja-JP" dirty="0" smtClean="0"/>
              <a:t>Project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Intervention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3</a:t>
            </a:r>
            <a:r>
              <a:rPr kumimoji="1" lang="ja-JP" altLang="en-US" dirty="0" err="1" smtClean="0"/>
              <a:t>つの</a:t>
            </a:r>
            <a:r>
              <a:rPr kumimoji="1" lang="en-US" altLang="ja-JP" dirty="0" smtClean="0"/>
              <a:t>Bullets</a:t>
            </a:r>
            <a:r>
              <a:rPr kumimoji="1" lang="ja-JP" altLang="en-US" dirty="0" smtClean="0"/>
              <a:t>を</a:t>
            </a:r>
            <a:endParaRPr kumimoji="1" lang="en-US" altLang="ja-JP" dirty="0" smtClean="0"/>
          </a:p>
          <a:p>
            <a:r>
              <a:rPr kumimoji="1" lang="ja-JP" altLang="en-US" dirty="0" smtClean="0"/>
              <a:t>対応させてあります。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61091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 smtClean="0"/>
              <a:t>(</a:t>
            </a:r>
            <a:r>
              <a:rPr lang="ja-JP" altLang="en-US" dirty="0" smtClean="0"/>
              <a:t>サラッと流す：下記は説明しない。補足資料</a:t>
            </a:r>
            <a:r>
              <a:rPr lang="en-US" altLang="ja-JP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Upgraded 14 primary hospitals, 19 Rural Health Units, and 61 Barangay Health Stations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Trained more than 300 doctors, nurses and midwives on basic emergency obstetric and newborn care (BEmONC)</a:t>
            </a:r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1AC5E89-D4B6-4F43-ABC0-E824B34E52CE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53562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(</a:t>
            </a:r>
            <a:r>
              <a:rPr lang="ja-JP" altLang="en-US" dirty="0" smtClean="0"/>
              <a:t>サラッと流す：下記は説明しない。補足資料</a:t>
            </a:r>
            <a:r>
              <a:rPr lang="en-US" altLang="ja-JP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kumimoji="1" lang="en-US" altLang="ja-JP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kumimoji="1" lang="en-US" altLang="ja-JP" sz="1200" dirty="0" smtClean="0"/>
              <a:t>Coverage among </a:t>
            </a:r>
            <a:r>
              <a:rPr kumimoji="1" lang="en-US" altLang="ja-JP" sz="1200" b="1" dirty="0" smtClean="0"/>
              <a:t>th</a:t>
            </a:r>
            <a:r>
              <a:rPr lang="en-US" altLang="ja-JP" sz="1200" b="1" dirty="0" smtClean="0"/>
              <a:t>e Poor </a:t>
            </a:r>
            <a:r>
              <a:rPr lang="en-US" altLang="ja-JP" sz="1050" b="0" i="1" dirty="0" smtClean="0"/>
              <a:t>[blue and dark</a:t>
            </a:r>
            <a:r>
              <a:rPr lang="en-US" altLang="ja-JP" sz="1050" b="0" i="1" baseline="0" dirty="0" smtClean="0"/>
              <a:t> blue 1st and 2nd groups</a:t>
            </a:r>
            <a:r>
              <a:rPr lang="en-US" altLang="ja-JP" sz="1050" b="0" i="1" dirty="0" smtClean="0"/>
              <a:t>]</a:t>
            </a:r>
            <a:r>
              <a:rPr lang="en-US" altLang="ja-JP" sz="1200" dirty="0" smtClean="0"/>
              <a:t>: </a:t>
            </a:r>
            <a:r>
              <a:rPr lang="en-US" altLang="ja-JP" dirty="0" smtClean="0"/>
              <a:t>50</a:t>
            </a:r>
            <a:r>
              <a:rPr lang="en-US" altLang="ja-JP" sz="1200" dirty="0" smtClean="0"/>
              <a:t>% increase </a:t>
            </a:r>
            <a:r>
              <a:rPr lang="en-US" altLang="ja-JP" sz="1050" dirty="0" smtClean="0"/>
              <a:t>in 3 years (2011-2014)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Expanded coverage especially thru NHTS </a:t>
            </a:r>
            <a:r>
              <a:rPr lang="en-US" altLang="ja-JP" sz="1200" b="1" i="1" dirty="0" smtClean="0"/>
              <a:t>plus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Advocacy to local chief executives to enroll </a:t>
            </a:r>
            <a:r>
              <a:rPr lang="en-US" altLang="ja-JP" sz="1200" b="1" dirty="0" smtClean="0"/>
              <a:t>non-NHTS covered poor</a:t>
            </a:r>
            <a:endParaRPr lang="ja-JP" altLang="en-US" sz="1200" b="1" dirty="0" smtClean="0"/>
          </a:p>
          <a:p>
            <a:pPr marL="0" lvl="0" indent="0">
              <a:spcBef>
                <a:spcPts val="600"/>
              </a:spcBef>
              <a:buNone/>
            </a:pPr>
            <a:endParaRPr lang="en-US" altLang="ja-JP" sz="1200" dirty="0" smtClean="0"/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ja-JP" sz="1200" dirty="0" smtClean="0"/>
              <a:t>Coverage among </a:t>
            </a:r>
            <a:r>
              <a:rPr lang="en-US" altLang="ja-JP" sz="1200" b="1" dirty="0" smtClean="0"/>
              <a:t>Informal sector</a:t>
            </a:r>
            <a:r>
              <a:rPr lang="en-US" altLang="ja-JP" sz="1200" dirty="0" smtClean="0"/>
              <a:t> </a:t>
            </a:r>
            <a:r>
              <a:rPr lang="en-US" altLang="ja-JP" sz="1050" dirty="0" smtClean="0"/>
              <a:t>(farmers, self-employment) [Red:</a:t>
            </a:r>
            <a:r>
              <a:rPr lang="en-US" altLang="ja-JP" sz="1050" baseline="0" dirty="0" smtClean="0"/>
              <a:t> 3rd group</a:t>
            </a:r>
            <a:r>
              <a:rPr lang="en-US" altLang="ja-JP" sz="1050" dirty="0" smtClean="0"/>
              <a:t>]: 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55</a:t>
            </a:r>
            <a:r>
              <a:rPr lang="en-US" altLang="ja-JP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 increase</a:t>
            </a:r>
            <a:endParaRPr lang="en-US" altLang="ja-JP" sz="1200" dirty="0" smtClean="0"/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Enrollment campaign especially targeted pregnant women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Municipal legislation to require PhilHealth membership for marriage certificate</a:t>
            </a:r>
            <a:endParaRPr kumimoji="1" lang="en-US" altLang="ja-JP" sz="1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45215A-FDAA-4644-BD71-C18D4D388C37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8912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(</a:t>
            </a:r>
            <a:r>
              <a:rPr lang="ja-JP" altLang="en-US" dirty="0" smtClean="0"/>
              <a:t>サラッと流す</a:t>
            </a:r>
            <a:r>
              <a:rPr lang="en-US" altLang="ja-JP" dirty="0" smtClean="0"/>
              <a:t>)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1861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Urban</a:t>
            </a:r>
            <a:r>
              <a:rPr kumimoji="1" lang="en-US" altLang="ja-JP" baseline="0" dirty="0" smtClean="0"/>
              <a:t> areas: One hospital can provide all care continuously</a:t>
            </a:r>
          </a:p>
          <a:p>
            <a:r>
              <a:rPr kumimoji="1" lang="en-US" altLang="ja-JP" dirty="0" smtClean="0"/>
              <a:t>Rural areas: Geographical</a:t>
            </a:r>
            <a:r>
              <a:rPr kumimoji="1" lang="en-US" altLang="ja-JP" baseline="0" dirty="0" smtClean="0"/>
              <a:t> barrier | no easy access to a hospital in urban area. Prefer to go BHS in neighborhood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Decentralization / Devolution in 1991 fragmented network especially between MUNICIPAL health facilities (RHU, BHS) and PROVINCIAL Hospital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80597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Notes</a:t>
            </a:r>
            <a:r>
              <a:rPr kumimoji="1" lang="en-US" altLang="ja-JP" baseline="0" dirty="0" smtClean="0"/>
              <a:t>: 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Incentive for health volunteers: </a:t>
            </a:r>
          </a:p>
          <a:p>
            <a:r>
              <a:rPr kumimoji="1" lang="en-US" altLang="ja-JP" baseline="0" dirty="0" smtClean="0"/>
              <a:t>Health volunteer benefits both municipal and provincial health service providers. Thus, CHT incentive is better to be co-funded by Municipal and Provincial LGUs. 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pPr lvl="0"/>
            <a:r>
              <a:rPr kumimoji="1" lang="en-US" altLang="ja-JP" sz="1100" baseline="0" dirty="0" smtClean="0"/>
              <a:t>For example, municipal LGU provide PhilHealth sponsorship to a poor pregnant woman. </a:t>
            </a:r>
          </a:p>
          <a:p>
            <a:pPr lvl="0"/>
            <a:endParaRPr kumimoji="1" lang="en-US" altLang="ja-JP" sz="1100" baseline="0" dirty="0" smtClean="0"/>
          </a:p>
          <a:p>
            <a:pPr lvl="0"/>
            <a:r>
              <a:rPr kumimoji="1" lang="en-US" altLang="ja-JP" sz="1100" baseline="0" dirty="0" smtClean="0"/>
              <a:t>If she delivers at Provincial hospital, all PhilHealth reimbursement goes to Provincial hospital, though it is municipal LGU who pays premium. It is not fair.</a:t>
            </a:r>
          </a:p>
          <a:p>
            <a:pPr lvl="0"/>
            <a:endParaRPr kumimoji="1" lang="en-US" altLang="ja-JP" sz="1100" baseline="0" dirty="0" smtClean="0"/>
          </a:p>
          <a:p>
            <a:pPr lvl="0"/>
            <a:r>
              <a:rPr kumimoji="1" lang="en-US" altLang="ja-JP" sz="1100" baseline="0" dirty="0" smtClean="0"/>
              <a:t>Thus, in DOLASAN ILHZ, Abra, ILHZ-CHTF, to which both provincial and municipal LGUs make contributions, pays financial incentive to a health volunteer who accompany to such a women, so that provincial government pays some part of CHT incentive.</a:t>
            </a:r>
            <a:endParaRPr kumimoji="1" lang="ja-JP" altLang="en-US" sz="11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2005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Notes:</a:t>
            </a:r>
            <a:r>
              <a:rPr kumimoji="1" lang="en-US" altLang="ja-JP" baseline="0" dirty="0" smtClean="0"/>
              <a:t> </a:t>
            </a:r>
          </a:p>
          <a:p>
            <a:endParaRPr kumimoji="1" lang="en-US" altLang="ja-JP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baseline="0" dirty="0" smtClean="0"/>
              <a:t>DILG mandates all barangays in the country to develop BRRRM plan to define how to provide emergency transportation to vulnerable groups including pregnant women and newborns during disaster.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baseline="0" dirty="0" smtClean="0"/>
              <a:t>The Project expand the application of the BDRRM plan (i.e. utilization of community-based emergency transportation system) into non-disaster setting, naming the extended plan as Barangay MNCHN Emergency Plan.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baseline="0" dirty="0" smtClean="0"/>
              <a:t>Community-based emergency transportation includes contracting tricycle drivers, geepney, hammock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baseline="0" dirty="0" smtClean="0"/>
              <a:t>Budget for implementation of the Plans (BDRRM plan and MNCHN emergency plan) is provided thru IRA (internal revenue allotment) paid to Barangay.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7118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D49085-F56D-4DA8-80F4-524D2940F022}" type="datetime3">
              <a:rPr kumimoji="1" lang="en-US" altLang="ja-JP" smtClean="0"/>
              <a:pPr/>
              <a:t>10 December 2014</a:t>
            </a:fld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6C8A49-E9FB-4A84-A333-88D45B0FDB4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89733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3649-B383-476D-B5FA-864EC76F780D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2932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3605-834E-42BB-BEBF-6ABFDE6F42BC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328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F47C-C7D9-4378-BDED-4896A372CE74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437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44500" indent="-228600">
              <a:defRPr/>
            </a:lvl2pPr>
            <a:lvl3pPr marL="809625" indent="-228600">
              <a:defRPr/>
            </a:lvl3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C26D-DFE0-46CF-8703-89A66D66377C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4623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8783-88B0-47AD-900C-6CD978E15DD7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9109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4565-BB87-4A8E-9107-1D83B75D156F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55172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DB84-6FA4-4E94-82F5-1E3B44B40353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62926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9D6F-7F7B-43E7-B611-AE8B61F9083D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77992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53D8B-558E-4E10-A4B1-BAB47D8ADF81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730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C6EE-70A7-44AF-A3B8-7353D4C2D990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740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1EC70-97EE-4206-A41C-9F977CC2F60F}" type="datetime1">
              <a:rPr kumimoji="1" lang="ja-JP" altLang="en-US" smtClean="0"/>
              <a:pPr/>
              <a:t>2014/12/10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0764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42653F7-09DF-4D37-83F3-85BCB52CE418}" type="datetime1">
              <a:rPr lang="ja-JP" altLang="en-US" smtClean="0"/>
              <a:pPr/>
              <a:t>2014/12/10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C753E4-2A58-4861-8A75-47C556F43D89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2859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kumimoji="1" sz="2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4023" y="242036"/>
            <a:ext cx="8229812" cy="1507488"/>
          </a:xfrm>
        </p:spPr>
        <p:txBody>
          <a:bodyPr anchor="t">
            <a:noAutofit/>
          </a:bodyPr>
          <a:lstStyle/>
          <a:p>
            <a:pPr algn="l"/>
            <a:r>
              <a:rPr kumimoji="1" lang="en-US" altLang="ja-JP" sz="3400" i="1" dirty="0" smtClean="0"/>
              <a:t>Enhancing Inter-LGU Cooperation in </a:t>
            </a:r>
            <a:br>
              <a:rPr kumimoji="1" lang="en-US" altLang="ja-JP" sz="3400" i="1" dirty="0" smtClean="0"/>
            </a:br>
            <a:r>
              <a:rPr lang="en-US" altLang="ja-JP" sz="3400" i="1" dirty="0" smtClean="0"/>
              <a:t>Improving Maternal and Child Health Services </a:t>
            </a:r>
            <a:br>
              <a:rPr lang="en-US" altLang="ja-JP" sz="3400" i="1" dirty="0" smtClean="0"/>
            </a:br>
            <a:r>
              <a:rPr lang="en-US" altLang="ja-JP" sz="3400" i="1" dirty="0" smtClean="0"/>
              <a:t>in the Cordilleras</a:t>
            </a:r>
            <a:endParaRPr kumimoji="1" lang="ja-JP" altLang="en-US" sz="3400" i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70138" y="5795893"/>
            <a:ext cx="4923696" cy="91088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kumimoji="1" lang="en-US" altLang="ja-JP" sz="2000" dirty="0" smtClean="0"/>
              <a:t>Department of Health (DOH)</a:t>
            </a:r>
          </a:p>
          <a:p>
            <a:pPr algn="l">
              <a:spcBef>
                <a:spcPts val="0"/>
              </a:spcBef>
            </a:pPr>
            <a:r>
              <a:rPr lang="en-US" altLang="ja-JP" sz="2000" dirty="0" smtClean="0"/>
              <a:t>Japan International Cooperation Agency (JICA)</a:t>
            </a:r>
          </a:p>
          <a:p>
            <a:pPr algn="l">
              <a:spcBef>
                <a:spcPts val="0"/>
              </a:spcBef>
            </a:pPr>
            <a:r>
              <a:rPr kumimoji="1" lang="en-US" altLang="ja-JP" sz="2000" dirty="0" smtClean="0"/>
              <a:t>System Science Consultants, Inc. (SSC)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2943" y="2115670"/>
            <a:ext cx="8019886" cy="3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060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8032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Project Interventions</a:t>
            </a:r>
            <a:br>
              <a:rPr kumimoji="1" lang="en-US" altLang="ja-JP" sz="3600" dirty="0" smtClean="0"/>
            </a:br>
            <a:r>
              <a:rPr lang="en-US" altLang="ja-JP" sz="2800" dirty="0" smtClean="0"/>
              <a:t>to provide IP culture friendly services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636295"/>
            <a:ext cx="7886700" cy="2500959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dirty="0" smtClean="0"/>
              <a:t>Localize </a:t>
            </a:r>
            <a:r>
              <a:rPr lang="en-US" altLang="ja-JP" i="1" dirty="0" smtClean="0"/>
              <a:t>MNCHN Manual of Operations </a:t>
            </a:r>
            <a:r>
              <a:rPr lang="en-US" altLang="ja-JP" dirty="0" smtClean="0"/>
              <a:t>to CAR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dirty="0" smtClean="0"/>
              <a:t>Develop IP friendly MNCHN IEC materials for Community Health Teams (CHT)</a:t>
            </a:r>
            <a:endParaRPr kumimoji="1" lang="en-US" altLang="ja-JP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6" name="図 5" descr="M:\CAR LHSS-MCH\200 報告書\13 MNCHN IEC\flip chart\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9661" y="3825835"/>
            <a:ext cx="2984654" cy="235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 descr="M:\CAR LHSS-MCH\200 報告書\13 MNCHN IEC\flip chart\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84315" y="3822156"/>
            <a:ext cx="3035664" cy="236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805374" y="3361405"/>
            <a:ext cx="1825784" cy="282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424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0817" y="262173"/>
            <a:ext cx="7061546" cy="1258956"/>
          </a:xfrm>
        </p:spPr>
        <p:txBody>
          <a:bodyPr>
            <a:noAutofit/>
          </a:bodyPr>
          <a:lstStyle/>
          <a:p>
            <a:r>
              <a:rPr lang="en-US" altLang="ja-JP" sz="2800" i="1" dirty="0"/>
              <a:t>“In previous pregnancy, I delivered at home. </a:t>
            </a:r>
            <a:r>
              <a:rPr lang="en-US" altLang="ja-JP" sz="2800" i="1" dirty="0" smtClean="0"/>
              <a:t/>
            </a:r>
            <a:br>
              <a:rPr lang="en-US" altLang="ja-JP" sz="2800" i="1" dirty="0" smtClean="0"/>
            </a:br>
            <a:r>
              <a:rPr lang="en-US" altLang="ja-JP" sz="2800" i="1" dirty="0" smtClean="0"/>
              <a:t>But </a:t>
            </a:r>
            <a:r>
              <a:rPr lang="en-US" altLang="ja-JP" sz="2800" i="1" dirty="0"/>
              <a:t>this time, I </a:t>
            </a:r>
            <a:r>
              <a:rPr lang="en-US" altLang="ja-JP" sz="2800" i="1" dirty="0" smtClean="0"/>
              <a:t>preferred to deliver </a:t>
            </a:r>
            <a:r>
              <a:rPr lang="en-US" altLang="ja-JP" sz="2800" i="1" dirty="0"/>
              <a:t>at </a:t>
            </a:r>
            <a:r>
              <a:rPr lang="en-US" altLang="ja-JP" sz="2800" i="1" dirty="0" smtClean="0"/>
              <a:t/>
            </a:r>
            <a:br>
              <a:rPr lang="en-US" altLang="ja-JP" sz="2800" i="1" dirty="0" smtClean="0"/>
            </a:br>
            <a:r>
              <a:rPr lang="en-US" altLang="ja-JP" sz="2800" i="1" dirty="0" smtClean="0"/>
              <a:t>Barangay Health Station, because…”</a:t>
            </a:r>
            <a:endParaRPr kumimoji="1" lang="ja-JP" altLang="en-US" sz="2800" i="1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10818" y="1760827"/>
            <a:ext cx="5354882" cy="4720949"/>
          </a:xfrm>
        </p:spPr>
        <p:txBody>
          <a:bodyPr>
            <a:normAutofit fontScale="92500"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kumimoji="1" lang="en-US" altLang="ja-JP" i="1" dirty="0" smtClean="0"/>
              <a:t>it is near and accessible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it is clean and well equipped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midwife allows me to bring back placenta to my home, respecting my cultural preference</a:t>
            </a:r>
            <a:endParaRPr kumimoji="1" lang="en-US" altLang="ja-JP" i="1" dirty="0" smtClean="0"/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midwife is reliable and responsible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kumimoji="1" lang="en-US" altLang="ja-JP" i="1" dirty="0" smtClean="0"/>
              <a:t>mayor provides free transportation, diaper and even cash incentive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I have no worry on medical expenses because I am a PhilHealth member</a:t>
            </a:r>
          </a:p>
          <a:p>
            <a:endParaRPr lang="en-US" altLang="ja-JP" sz="2400" i="1" dirty="0" smtClean="0"/>
          </a:p>
          <a:p>
            <a:endParaRPr kumimoji="1" lang="en-US" altLang="ja-JP" sz="24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65700" y="1756721"/>
            <a:ext cx="3064346" cy="43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48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7809" y="1200361"/>
            <a:ext cx="2696186" cy="40290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7809" y="214313"/>
            <a:ext cx="8157541" cy="928688"/>
          </a:xfrm>
        </p:spPr>
        <p:txBody>
          <a:bodyPr>
            <a:normAutofit/>
          </a:bodyPr>
          <a:lstStyle/>
          <a:p>
            <a:r>
              <a:rPr kumimoji="1" lang="en-US" altLang="ja-JP" sz="2800" i="1" dirty="0" smtClean="0"/>
              <a:t>“I became more confident in providing birthing services at my barangay health station, because…”</a:t>
            </a:r>
            <a:endParaRPr kumimoji="1" lang="ja-JP" altLang="en-US" sz="2800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124046" y="1444543"/>
            <a:ext cx="4728405" cy="5181544"/>
          </a:xfrm>
        </p:spPr>
        <p:txBody>
          <a:bodyPr>
            <a:normAutofit fontScale="85000" lnSpcReduction="20000"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kumimoji="1" lang="en-US" altLang="ja-JP" i="1" dirty="0" smtClean="0"/>
              <a:t>I can refer a patient </a:t>
            </a:r>
            <a:r>
              <a:rPr lang="en-US" altLang="ja-JP" i="1" dirty="0" smtClean="0"/>
              <a:t>to a hospital in inter-local health zone in case of complications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Barangay provides patient transportation in case of emergency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kumimoji="1" lang="en-US" altLang="ja-JP" i="1" dirty="0" smtClean="0"/>
              <a:t>I am trained on latest emergency obstetric care (BEmONC)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My facility was renovated and is well equipped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kumimoji="1" lang="en-US" altLang="ja-JP" i="1" dirty="0" smtClean="0"/>
              <a:t>CHTs are more active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I can improve my facility using PhilHealth MCP reimbursement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ja-JP" i="1" dirty="0" smtClean="0"/>
              <a:t>DOH-rep and provincial health officers regularly monitor and provide technical support</a:t>
            </a:r>
            <a:endParaRPr kumimoji="1" lang="ja-JP" altLang="en-US" i="1" dirty="0"/>
          </a:p>
        </p:txBody>
      </p:sp>
      <p:pic>
        <p:nvPicPr>
          <p:cNvPr id="8" name="Picture 6" descr="C:\Users\Windows 7\Desktop\PPR4\PPR4 Pics\Equipment\IMG_7493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85788" y="4032331"/>
            <a:ext cx="3310280" cy="2461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70193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0816" y="484395"/>
            <a:ext cx="7886700" cy="761309"/>
          </a:xfrm>
        </p:spPr>
        <p:txBody>
          <a:bodyPr/>
          <a:lstStyle/>
          <a:p>
            <a:r>
              <a:rPr kumimoji="1" lang="en-US" altLang="ja-JP" dirty="0" smtClean="0"/>
              <a:t>Thank you! Any questions?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0816" y="1557304"/>
            <a:ext cx="4253949" cy="449893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kumimoji="1" lang="en-US" altLang="ja-JP" dirty="0" smtClean="0"/>
              <a:t>Department of Health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dirty="0" smtClean="0"/>
              <a:t>Bureau of International Health Cooperation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dirty="0" smtClean="0"/>
              <a:t>San Lazaro Compound, Rizal Ave.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dirty="0" smtClean="0"/>
              <a:t>Sta. Cruz, Manila, </a:t>
            </a:r>
            <a:r>
              <a:rPr lang="en-US" altLang="ja-JP" sz="1800" dirty="0"/>
              <a:t>Philippines</a:t>
            </a:r>
            <a:endParaRPr lang="en-US" altLang="ja-JP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dirty="0" smtClean="0"/>
              <a:t>Tel: 02-651-7800</a:t>
            </a:r>
          </a:p>
          <a:p>
            <a:pPr marL="0" indent="0">
              <a:spcBef>
                <a:spcPts val="1800"/>
              </a:spcBef>
              <a:buNone/>
            </a:pPr>
            <a:r>
              <a:rPr kumimoji="1" lang="en-US" altLang="ja-JP" dirty="0" smtClean="0"/>
              <a:t>JICA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Philippine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Office</a:t>
            </a:r>
          </a:p>
          <a:p>
            <a:pPr lvl="0">
              <a:spcBef>
                <a:spcPts val="0"/>
              </a:spcBef>
            </a:pPr>
            <a:r>
              <a:rPr lang="en-US" altLang="ja-JP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40th Fl. </a:t>
            </a:r>
            <a:r>
              <a:rPr lang="en-US" altLang="ja-JP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Yuchengco</a:t>
            </a:r>
            <a:r>
              <a:rPr lang="en-US" altLang="ja-JP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Tower, RCBC Plaza</a:t>
            </a:r>
          </a:p>
          <a:p>
            <a:pPr lvl="0">
              <a:spcBef>
                <a:spcPts val="0"/>
              </a:spcBef>
            </a:pPr>
            <a:r>
              <a:rPr lang="en-US" altLang="ja-JP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6819 Ayala Avenue, Makati City</a:t>
            </a:r>
          </a:p>
          <a:p>
            <a:pPr lvl="0">
              <a:spcBef>
                <a:spcPts val="0"/>
              </a:spcBef>
            </a:pPr>
            <a:r>
              <a:rPr lang="en-US" altLang="ja-JP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Tel: 02-889-7119</a:t>
            </a:r>
          </a:p>
          <a:p>
            <a:pPr marL="0" indent="0">
              <a:spcBef>
                <a:spcPts val="1800"/>
              </a:spcBef>
              <a:buNone/>
            </a:pPr>
            <a:r>
              <a:rPr kumimoji="1" lang="en-US" altLang="ja-JP" dirty="0" smtClean="0"/>
              <a:t>JICA-SSC Project Office</a:t>
            </a:r>
            <a:endParaRPr lang="en-US" altLang="ja-JP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dirty="0" smtClean="0"/>
              <a:t>Cordillera </a:t>
            </a:r>
            <a:r>
              <a:rPr lang="en-US" altLang="ja-JP" sz="1800" dirty="0"/>
              <a:t>Administrative Regional </a:t>
            </a:r>
            <a:r>
              <a:rPr lang="en-US" altLang="ja-JP" sz="1800" dirty="0" smtClean="0"/>
              <a:t>Office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dirty="0" smtClean="0"/>
              <a:t>Department </a:t>
            </a:r>
            <a:r>
              <a:rPr lang="en-US" altLang="ja-JP" sz="1800" dirty="0"/>
              <a:t>of </a:t>
            </a:r>
            <a:r>
              <a:rPr lang="en-US" altLang="ja-JP" sz="1800" dirty="0" smtClean="0"/>
              <a:t>Health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(DOH-CARO)</a:t>
            </a:r>
            <a:endParaRPr lang="en-US" altLang="ja-JP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dirty="0" smtClean="0"/>
              <a:t>BGHMC compound, Baguio </a:t>
            </a:r>
            <a:r>
              <a:rPr lang="en-US" altLang="ja-JP" sz="1800" dirty="0"/>
              <a:t>City, </a:t>
            </a:r>
            <a:r>
              <a:rPr lang="en-US" altLang="ja-JP" sz="1800" dirty="0" smtClean="0"/>
              <a:t>Philippines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800" dirty="0" smtClean="0"/>
              <a:t>Tel/Fax: 047-422-0239</a:t>
            </a:r>
            <a:endParaRPr lang="en-US" altLang="ja-JP" sz="18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Picture 10" descr="C:\Users\Windows 7\AppData\Local\Microsoft\Windows\Temporary Internet Files\Content.Word\JICA LOGO final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891" y="1948243"/>
            <a:ext cx="3759459" cy="37170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75785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3539" y="215211"/>
            <a:ext cx="7680920" cy="1142446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Why does Cordillera need to improve </a:t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Maternal and Child Health services?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3539" y="1547330"/>
            <a:ext cx="8381835" cy="498180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dirty="0"/>
              <a:t>Facility-based </a:t>
            </a:r>
            <a:r>
              <a:rPr lang="en-US" altLang="ja-JP" dirty="0" smtClean="0"/>
              <a:t>delivery </a:t>
            </a:r>
            <a:r>
              <a:rPr lang="en-US" altLang="ja-JP" sz="2000" dirty="0" smtClean="0"/>
              <a:t>(FBD) </a:t>
            </a:r>
            <a:r>
              <a:rPr lang="en-US" altLang="ja-JP" dirty="0" smtClean="0"/>
              <a:t>and health check-ups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key </a:t>
            </a:r>
            <a:r>
              <a:rPr lang="en-US" altLang="ja-JP" dirty="0"/>
              <a:t>strategy to reduce </a:t>
            </a:r>
            <a:r>
              <a:rPr lang="en-US" altLang="ja-JP" dirty="0" smtClean="0"/>
              <a:t>maternal deaths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ja-JP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dirty="0" smtClean="0"/>
              <a:t>Wide urban/rural disparities in the Cordillera</a:t>
            </a:r>
          </a:p>
          <a:p>
            <a:pPr lvl="1">
              <a:spcBef>
                <a:spcPts val="0"/>
              </a:spcBef>
            </a:pPr>
            <a:r>
              <a:rPr lang="en-US" altLang="ja-JP" dirty="0" smtClean="0"/>
              <a:t>FBD rate: </a:t>
            </a:r>
            <a:r>
              <a:rPr lang="en-US" altLang="ja-JP" dirty="0"/>
              <a:t>urban areas 80-100</a:t>
            </a:r>
            <a:r>
              <a:rPr lang="en-US" altLang="ja-JP" sz="1800" dirty="0"/>
              <a:t>%</a:t>
            </a:r>
            <a:r>
              <a:rPr lang="en-US" altLang="ja-JP" dirty="0"/>
              <a:t> vs. rural areas </a:t>
            </a:r>
            <a:r>
              <a:rPr lang="en-US" altLang="ja-JP" dirty="0" smtClean="0"/>
              <a:t>30-50</a:t>
            </a:r>
            <a:r>
              <a:rPr lang="en-US" altLang="ja-JP"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%</a:t>
            </a:r>
          </a:p>
          <a:p>
            <a:pPr indent="-228600">
              <a:spcBef>
                <a:spcPts val="0"/>
              </a:spcBef>
            </a:pPr>
            <a:endParaRPr lang="en-US" altLang="ja-JP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dirty="0" smtClean="0"/>
              <a:t>Rural areas in CAR: 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/>
              <a:t>limited </a:t>
            </a:r>
            <a:r>
              <a:rPr lang="en-US" altLang="ja-JP" dirty="0" smtClean="0"/>
              <a:t>health resources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financial barriers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70</a:t>
            </a:r>
            <a:r>
              <a:rPr lang="en-US" altLang="ja-JP" sz="1800" dirty="0" smtClean="0"/>
              <a:t>%</a:t>
            </a:r>
            <a:r>
              <a:rPr lang="en-US" altLang="ja-JP" dirty="0" smtClean="0"/>
              <a:t> Cordillerans: </a:t>
            </a:r>
            <a:r>
              <a:rPr lang="en-US" altLang="ja-JP" i="1" u="sng" dirty="0" smtClean="0"/>
              <a:t>Indigenous People (IP)</a:t>
            </a:r>
            <a:endParaRPr lang="en-US" altLang="ja-JP" i="1" u="sng" dirty="0"/>
          </a:p>
          <a:p>
            <a:pPr marL="0" indent="0">
              <a:spcBef>
                <a:spcPts val="0"/>
              </a:spcBef>
              <a:buNone/>
            </a:pPr>
            <a:endParaRPr lang="en-US" altLang="ja-JP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dirty="0" smtClean="0"/>
              <a:t>Key project </a:t>
            </a:r>
            <a:r>
              <a:rPr lang="en-US" altLang="ja-JP" dirty="0"/>
              <a:t>i</a:t>
            </a:r>
            <a:r>
              <a:rPr lang="en-US" altLang="ja-JP" dirty="0" smtClean="0"/>
              <a:t>nterventions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Upgrade 61 BHSs, 19 RHUs, 14 hospitals</a:t>
            </a:r>
            <a:r>
              <a:rPr lang="ja-JP" altLang="en-US" dirty="0" smtClean="0"/>
              <a:t> </a:t>
            </a:r>
            <a:r>
              <a:rPr lang="en-US" altLang="ja-JP" dirty="0" smtClean="0"/>
              <a:t>in rural areas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Increase PhilHealth coverage among the poor and the IPs</a:t>
            </a:r>
          </a:p>
          <a:p>
            <a:pPr lvl="1" indent="-303212">
              <a:spcBef>
                <a:spcPts val="0"/>
              </a:spcBef>
            </a:pPr>
            <a:r>
              <a:rPr lang="en-US" altLang="ja-JP" dirty="0" smtClean="0"/>
              <a:t>IP culture friendly maternal care and promotion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690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551" y="290664"/>
            <a:ext cx="7886700" cy="103950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kumimoji="1" lang="en-US" altLang="ja-JP" sz="3600" dirty="0" smtClean="0"/>
              <a:t>Upgrade </a:t>
            </a:r>
            <a:r>
              <a:rPr lang="en-US" altLang="ja-JP" sz="3600" dirty="0"/>
              <a:t>birthing facilities in rural </a:t>
            </a:r>
            <a:r>
              <a:rPr lang="en-US" altLang="ja-JP" sz="3600" dirty="0" smtClean="0"/>
              <a:t>areas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400" dirty="0" smtClean="0"/>
              <a:t>Easy access to quality birthing facilities in far-flung barangays</a:t>
            </a:r>
            <a:endParaRPr lang="en-US" altLang="ja-JP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51" y="1605550"/>
            <a:ext cx="2839185" cy="189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Apayao Delivery\IMG_247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357" y="3509575"/>
            <a:ext cx="3428526" cy="257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Users\Marcelyn Dulnuan\Desktop\Apayao MCHLSS Project\Facility Assessment Pics_Apayao\Mataguisi BHS 1(Pudtol)\IMG_0129.JPG"/>
          <p:cNvPicPr>
            <a:picLocks noChangeAspect="1"/>
          </p:cNvPicPr>
          <p:nvPr/>
        </p:nvPicPr>
        <p:blipFill>
          <a:blip r:embed="rId5" cstate="email">
            <a:lum bright="3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0862" y="1521750"/>
            <a:ext cx="2483893" cy="197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5585" y="3497157"/>
            <a:ext cx="3655243" cy="257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曲折矢印 7"/>
          <p:cNvSpPr/>
          <p:nvPr/>
        </p:nvSpPr>
        <p:spPr>
          <a:xfrm rot="10800000" flipH="1">
            <a:off x="410737" y="3497157"/>
            <a:ext cx="279663" cy="6174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曲折矢印 8"/>
          <p:cNvSpPr/>
          <p:nvPr/>
        </p:nvSpPr>
        <p:spPr>
          <a:xfrm rot="10800000" flipH="1">
            <a:off x="4896509" y="3497157"/>
            <a:ext cx="279663" cy="6174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456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7719" y="252818"/>
            <a:ext cx="8408561" cy="1470992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Increase </a:t>
            </a:r>
            <a:r>
              <a:rPr lang="en-US" altLang="ja-JP" sz="3600" dirty="0"/>
              <a:t>population coverage of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National </a:t>
            </a:r>
            <a:r>
              <a:rPr lang="en-US" altLang="ja-JP" sz="3600" dirty="0"/>
              <a:t>Health Insurance </a:t>
            </a:r>
            <a:r>
              <a:rPr lang="en-US" altLang="ja-JP" sz="3600" dirty="0" smtClean="0"/>
              <a:t>Program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400" dirty="0" smtClean="0"/>
              <a:t>Especially targeted to the Poor and Indigenous People (IP)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719" y="1861784"/>
            <a:ext cx="8049934" cy="254441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pic>
        <p:nvPicPr>
          <p:cNvPr id="6" name="Picture 48" descr="C:\Users\Windows 7\Desktop\Pics for PPR 5\Buntisy Health Day @ Conner\DSC_0890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824" y="4544176"/>
            <a:ext cx="2726575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4" descr="C:\Users\Windows 7\Desktop\Pics for PPR 5\PHIC IEC Kabayan\DSC_003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492" y="4544176"/>
            <a:ext cx="2735580" cy="182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コンテンツ プレースホルダー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867" y="4544176"/>
            <a:ext cx="2718263" cy="181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68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556" y="272361"/>
            <a:ext cx="8170793" cy="906645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Impact of the Project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2400" dirty="0" smtClean="0"/>
              <a:t>Increased facility-based deliveries </a:t>
            </a:r>
            <a:r>
              <a:rPr lang="en-US" altLang="ja-JP" sz="2000" dirty="0" smtClean="0"/>
              <a:t>(FBD) </a:t>
            </a:r>
            <a:r>
              <a:rPr lang="en-US" altLang="ja-JP" sz="2400" dirty="0" smtClean="0"/>
              <a:t>in rural areas</a:t>
            </a:r>
            <a:endParaRPr kumimoji="1" lang="ja-JP" altLang="en-US" sz="2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4555" y="5526156"/>
            <a:ext cx="8170794" cy="12457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sz="2400" dirty="0" smtClean="0"/>
              <a:t>Continuous increase of region-wide facility-based delivery (FBD) rate</a:t>
            </a:r>
          </a:p>
          <a:p>
            <a:pPr marL="0" indent="0">
              <a:buNone/>
            </a:pPr>
            <a:r>
              <a:rPr lang="en-US" altLang="ja-JP" sz="2400" dirty="0" smtClean="0"/>
              <a:t>Increased facility-based delivery </a:t>
            </a:r>
            <a:r>
              <a:rPr lang="en-US" altLang="ja-JP" sz="2400" b="1" dirty="0" smtClean="0"/>
              <a:t>especially in rural areas</a:t>
            </a:r>
          </a:p>
          <a:p>
            <a:pPr marL="457200" lvl="1" indent="0">
              <a:buNone/>
            </a:pPr>
            <a:r>
              <a:rPr kumimoji="1" lang="en-US" altLang="ja-JP" sz="2000" dirty="0" smtClean="0"/>
              <a:t>Mountainous rural areas: increase in </a:t>
            </a:r>
            <a:r>
              <a:rPr kumimoji="1" lang="en-US" altLang="ja-JP" sz="2000" u="heavy" dirty="0" smtClean="0">
                <a:uFill>
                  <a:solidFill>
                    <a:schemeClr val="accent6"/>
                  </a:solidFill>
                </a:uFill>
              </a:rPr>
              <a:t>Barangay Health Stations </a:t>
            </a:r>
            <a:r>
              <a:rPr kumimoji="1" lang="en-US" altLang="ja-JP" sz="2000" u="heavy" dirty="0" smtClean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</a:rPr>
              <a:t>(green) </a:t>
            </a:r>
          </a:p>
          <a:p>
            <a:pPr marL="457200" lvl="1" indent="0">
              <a:buNone/>
            </a:pPr>
            <a:r>
              <a:rPr lang="en-US" altLang="ja-JP" sz="2000" dirty="0" smtClean="0"/>
              <a:t>Flat terrain rural areas: increase in </a:t>
            </a:r>
            <a:r>
              <a:rPr lang="en-US" altLang="ja-JP" sz="2000" u="heavy" dirty="0" smtClean="0">
                <a:uFill>
                  <a:solidFill>
                    <a:srgbClr val="D5665D"/>
                  </a:solidFill>
                </a:uFill>
              </a:rPr>
              <a:t>Rural Health Units </a:t>
            </a:r>
            <a:r>
              <a:rPr lang="en-US" altLang="ja-JP" sz="2000" u="heavy" dirty="0" smtClean="0">
                <a:solidFill>
                  <a:srgbClr val="D5665D"/>
                </a:solidFill>
                <a:uFill>
                  <a:solidFill>
                    <a:srgbClr val="D5665D"/>
                  </a:solidFill>
                </a:uFill>
              </a:rPr>
              <a:t>(red)</a:t>
            </a:r>
            <a:endParaRPr kumimoji="1" lang="ja-JP" altLang="en-US" sz="2000" u="heavy" dirty="0">
              <a:solidFill>
                <a:srgbClr val="D5665D"/>
              </a:solidFill>
              <a:uFill>
                <a:solidFill>
                  <a:srgbClr val="D5665D"/>
                </a:solidFill>
              </a:u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376" r="5271" b="2240"/>
          <a:stretch/>
        </p:blipFill>
        <p:spPr bwMode="auto">
          <a:xfrm>
            <a:off x="257686" y="1712326"/>
            <a:ext cx="2449553" cy="3545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" b="63983"/>
          <a:stretch/>
        </p:blipFill>
        <p:spPr>
          <a:xfrm>
            <a:off x="2760250" y="1592668"/>
            <a:ext cx="6092204" cy="12353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755" b="22819"/>
          <a:stretch/>
        </p:blipFill>
        <p:spPr>
          <a:xfrm>
            <a:off x="2760250" y="2888973"/>
            <a:ext cx="6092204" cy="225306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44555" y="1298665"/>
            <a:ext cx="229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Regional FBD rate-CAR</a:t>
            </a:r>
            <a:endParaRPr kumimoji="1" lang="ja-JP" altLang="en-US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0246" y="1298665"/>
            <a:ext cx="609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Municipal FBD rate 2012 &amp; 2013 </a:t>
            </a:r>
            <a:r>
              <a:rPr kumimoji="1" lang="en-US" altLang="ja-JP" sz="1400" u="sng" dirty="0" smtClean="0"/>
              <a:t>(exemplary municipalities)</a:t>
            </a:r>
            <a:endParaRPr kumimoji="1" lang="ja-JP" altLang="en-US" sz="1400" u="sng" dirty="0"/>
          </a:p>
        </p:txBody>
      </p:sp>
      <p:sp>
        <p:nvSpPr>
          <p:cNvPr id="10" name="角丸四角形 9"/>
          <p:cNvSpPr/>
          <p:nvPr/>
        </p:nvSpPr>
        <p:spPr>
          <a:xfrm>
            <a:off x="2760246" y="1787655"/>
            <a:ext cx="5270571" cy="1061562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2760245" y="2900837"/>
            <a:ext cx="5270571" cy="1101320"/>
          </a:xfrm>
          <a:prstGeom prst="roundRect">
            <a:avLst/>
          </a:prstGeom>
          <a:noFill/>
          <a:ln w="28575">
            <a:solidFill>
              <a:srgbClr val="D566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8601" b="25513"/>
          <a:stretch/>
        </p:blipFill>
        <p:spPr>
          <a:xfrm>
            <a:off x="3304673" y="5165558"/>
            <a:ext cx="3861577" cy="1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372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0597" y="259108"/>
            <a:ext cx="8502099" cy="549275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Continuous care </a:t>
            </a:r>
            <a:r>
              <a:rPr lang="en-US" altLang="ja-JP" sz="3600" dirty="0" smtClean="0"/>
              <a:t>thru </a:t>
            </a:r>
            <a:r>
              <a:rPr kumimoji="1" lang="en-US" altLang="ja-JP" sz="3600" dirty="0" smtClean="0"/>
              <a:t>health facility network 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0598" y="888978"/>
            <a:ext cx="8502098" cy="791800"/>
          </a:xfrm>
        </p:spPr>
        <p:txBody>
          <a:bodyPr>
            <a:noAutofit/>
          </a:bodyPr>
          <a:lstStyle/>
          <a:p>
            <a:r>
              <a:rPr kumimoji="1" lang="en-US" altLang="ja-JP" sz="2400" i="1" dirty="0" smtClean="0"/>
              <a:t>No single health facility can provide all services for mothers </a:t>
            </a:r>
            <a:br>
              <a:rPr kumimoji="1" lang="en-US" altLang="ja-JP" sz="2400" i="1" dirty="0" smtClean="0"/>
            </a:br>
            <a:r>
              <a:rPr kumimoji="1" lang="en-US" altLang="ja-JP" sz="2400" i="1" dirty="0" smtClean="0"/>
              <a:t>especially in rural areas.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98" y="2110912"/>
            <a:ext cx="2589765" cy="16610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7851" y="2110912"/>
            <a:ext cx="2024288" cy="166439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504"/>
          <a:stretch/>
        </p:blipFill>
        <p:spPr>
          <a:xfrm>
            <a:off x="6457950" y="2133675"/>
            <a:ext cx="2369360" cy="16899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310598" y="1672010"/>
            <a:ext cx="22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Prenatal Care: </a:t>
            </a:r>
            <a:r>
              <a:rPr kumimoji="1" lang="en-US" altLang="ja-JP" sz="2400" b="1" dirty="0" smtClean="0">
                <a:solidFill>
                  <a:schemeClr val="accent6"/>
                </a:solidFill>
              </a:rPr>
              <a:t>BHS</a:t>
            </a:r>
            <a:endParaRPr kumimoji="1" lang="ja-JP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96724" y="1672010"/>
            <a:ext cx="237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Delivery: </a:t>
            </a:r>
            <a:r>
              <a:rPr kumimoji="1" lang="en-US" altLang="ja-JP" sz="2400" b="1" dirty="0" smtClean="0">
                <a:solidFill>
                  <a:schemeClr val="accent2"/>
                </a:solidFill>
              </a:rPr>
              <a:t>RHU</a:t>
            </a:r>
            <a:endParaRPr kumimoji="1" lang="ja-JP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19626" y="1672010"/>
            <a:ext cx="261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2000" dirty="0" smtClean="0"/>
              <a:t>Post partum care: </a:t>
            </a:r>
            <a:r>
              <a:rPr lang="en-US" altLang="ja-JP" sz="2400" b="1" dirty="0">
                <a:solidFill>
                  <a:srgbClr val="70AD47"/>
                </a:solidFill>
              </a:rPr>
              <a:t>BHS</a:t>
            </a:r>
            <a:endParaRPr lang="ja-JP" altLang="en-US" sz="2400" b="1" dirty="0">
              <a:solidFill>
                <a:srgbClr val="70AD47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972" y="4586288"/>
            <a:ext cx="2648144" cy="1765831"/>
          </a:xfrm>
          <a:prstGeom prst="rect">
            <a:avLst/>
          </a:prstGeom>
        </p:spPr>
      </p:pic>
      <p:cxnSp>
        <p:nvCxnSpPr>
          <p:cNvPr id="14" name="直線矢印コネクタ 13"/>
          <p:cNvCxnSpPr>
            <a:stCxn id="6" idx="3"/>
            <a:endCxn id="7" idx="1"/>
          </p:cNvCxnSpPr>
          <p:nvPr/>
        </p:nvCxnSpPr>
        <p:spPr>
          <a:xfrm>
            <a:off x="2900363" y="2941435"/>
            <a:ext cx="747488" cy="167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5672138" y="2953654"/>
            <a:ext cx="747488" cy="167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261610" y="3914837"/>
            <a:ext cx="10353" cy="671451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168094" y="6308080"/>
            <a:ext cx="328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Emergency</a:t>
            </a:r>
            <a:r>
              <a:rPr kumimoji="1" lang="en-US" altLang="ja-JP" sz="2000" dirty="0" smtClean="0"/>
              <a:t>: </a:t>
            </a:r>
            <a:r>
              <a:rPr kumimoji="1" lang="en-US" altLang="ja-JP" sz="2400" b="1" dirty="0" smtClean="0">
                <a:solidFill>
                  <a:schemeClr val="accent5"/>
                </a:solidFill>
              </a:rPr>
              <a:t>Prov. Hospital</a:t>
            </a:r>
            <a:endParaRPr kumimoji="1" lang="ja-JP" altLang="en-US" sz="2400" b="1" dirty="0">
              <a:solidFill>
                <a:schemeClr val="accent5"/>
              </a:solidFill>
            </a:endParaRPr>
          </a:p>
        </p:txBody>
      </p:sp>
      <p:cxnSp>
        <p:nvCxnSpPr>
          <p:cNvPr id="23" name="カギ線コネクタ 22"/>
          <p:cNvCxnSpPr>
            <a:stCxn id="12" idx="3"/>
            <a:endCxn id="8" idx="2"/>
          </p:cNvCxnSpPr>
          <p:nvPr/>
        </p:nvCxnSpPr>
        <p:spPr>
          <a:xfrm flipV="1">
            <a:off x="5967116" y="3823611"/>
            <a:ext cx="1675514" cy="1645593"/>
          </a:xfrm>
          <a:prstGeom prst="bentConnector2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10598" y="4214810"/>
            <a:ext cx="8502098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14344" y="3971891"/>
            <a:ext cx="2653750" cy="46166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DECENTRALIZATION</a:t>
            </a:r>
            <a:endParaRPr kumimoji="1" lang="ja-JP" alt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91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1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736" y="230999"/>
            <a:ext cx="8072439" cy="1013100"/>
          </a:xfrm>
        </p:spPr>
        <p:txBody>
          <a:bodyPr anchor="t">
            <a:noAutofit/>
          </a:bodyPr>
          <a:lstStyle/>
          <a:p>
            <a:r>
              <a:rPr lang="en-US" altLang="ja-JP" sz="3600" dirty="0" smtClean="0"/>
              <a:t>Inter LGU cooperation</a:t>
            </a:r>
            <a:br>
              <a:rPr lang="en-US" altLang="ja-JP" sz="3600" dirty="0" smtClean="0"/>
            </a:br>
            <a:r>
              <a:rPr lang="en-US" altLang="ja-JP" sz="3600" dirty="0" smtClean="0"/>
              <a:t>for continuous services for mothers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169088" y="1543862"/>
            <a:ext cx="4429127" cy="4995051"/>
          </a:xfrm>
        </p:spPr>
        <p:txBody>
          <a:bodyPr>
            <a:noAutofit/>
          </a:bodyPr>
          <a:lstStyle/>
          <a:p>
            <a:r>
              <a:rPr lang="en-US" altLang="ja-JP" dirty="0"/>
              <a:t>Inter-local health zone (ILHZ)</a:t>
            </a:r>
            <a:endParaRPr lang="en-US" altLang="ja-JP" dirty="0" smtClean="0"/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provincial hospital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municipal </a:t>
            </a:r>
            <a:r>
              <a:rPr lang="en-US" altLang="ja-JP" dirty="0"/>
              <a:t>health </a:t>
            </a:r>
            <a:r>
              <a:rPr lang="en-US" altLang="ja-JP" dirty="0" smtClean="0"/>
              <a:t>centers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barangay health stations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private clinics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local chief executives</a:t>
            </a:r>
            <a:endParaRPr lang="en-US" altLang="ja-JP" dirty="0"/>
          </a:p>
          <a:p>
            <a:pPr>
              <a:spcBef>
                <a:spcPts val="0"/>
              </a:spcBef>
            </a:pPr>
            <a:endParaRPr lang="en-US" altLang="ja-JP" sz="1800" dirty="0" smtClean="0"/>
          </a:p>
          <a:p>
            <a:pPr>
              <a:spcBef>
                <a:spcPts val="0"/>
              </a:spcBef>
            </a:pPr>
            <a:r>
              <a:rPr lang="en-US" altLang="ja-JP" dirty="0" smtClean="0"/>
              <a:t>Activities of ILHZ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smooth patient referral across </a:t>
            </a:r>
            <a:br>
              <a:rPr lang="en-US" altLang="ja-JP" dirty="0" smtClean="0"/>
            </a:br>
            <a:r>
              <a:rPr lang="en-US" altLang="ja-JP" dirty="0" smtClean="0"/>
              <a:t>LGU boundary </a:t>
            </a:r>
            <a:r>
              <a:rPr lang="en-US" altLang="ja-JP" sz="1800" dirty="0" smtClean="0"/>
              <a:t>(hospital – RHU/BHS)</a:t>
            </a:r>
            <a:endParaRPr lang="en-US" altLang="ja-JP" dirty="0" smtClean="0"/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human resource sharing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ambulance sharing</a:t>
            </a:r>
          </a:p>
          <a:p>
            <a:pPr marL="444500" lvl="1" indent="-303212">
              <a:spcBef>
                <a:spcPts val="300"/>
              </a:spcBef>
            </a:pPr>
            <a:r>
              <a:rPr lang="en-US" altLang="ja-JP" dirty="0" smtClean="0"/>
              <a:t>Incentives </a:t>
            </a:r>
            <a:r>
              <a:rPr lang="en-US" altLang="ja-JP" dirty="0"/>
              <a:t>for </a:t>
            </a:r>
            <a:r>
              <a:rPr lang="en-US" altLang="ja-JP" dirty="0" smtClean="0"/>
              <a:t>health volunteers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762" y="1615574"/>
            <a:ext cx="4520238" cy="34564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629275" y="2643188"/>
            <a:ext cx="432000" cy="25200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RHU</a:t>
            </a:r>
            <a:endParaRPr kumimoji="1" lang="ja-JP" altLang="en-US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15287" y="3034666"/>
            <a:ext cx="432000" cy="25200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RHU</a:t>
            </a:r>
            <a:endParaRPr kumimoji="1" lang="ja-JP" altLang="en-US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73823" y="3217818"/>
            <a:ext cx="432000" cy="25200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RHU</a:t>
            </a:r>
            <a:endParaRPr kumimoji="1" lang="ja-JP" altLang="en-US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0650" y="4320541"/>
            <a:ext cx="396000" cy="27699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BHS</a:t>
            </a:r>
            <a:endParaRPr kumimoji="1" lang="ja-JP" altLang="en-US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77823" y="4594117"/>
            <a:ext cx="396000" cy="27699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BHS</a:t>
            </a:r>
            <a:endParaRPr kumimoji="1" lang="ja-JP" altLang="en-US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85881" y="1747743"/>
            <a:ext cx="396000" cy="27699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BHS</a:t>
            </a:r>
            <a:endParaRPr kumimoji="1" lang="ja-JP" altLang="en-US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00988" y="1490468"/>
            <a:ext cx="608627" cy="27699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7030A0"/>
                </a:solidFill>
                <a:latin typeface="Calibri" panose="020F0502020204030204" pitchFamily="34" charset="0"/>
              </a:rPr>
              <a:t>Clinic</a:t>
            </a:r>
            <a:endParaRPr kumimoji="1" lang="ja-JP" altLang="en-US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87880" y="3310370"/>
            <a:ext cx="1298808" cy="27699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Prov. </a:t>
            </a:r>
            <a:r>
              <a:rPr kumimoji="1" lang="en-US" altLang="ja-JP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Hospital</a:t>
            </a:r>
            <a:endParaRPr kumimoji="1" lang="ja-JP" altLang="en-US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16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8032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Project Interventions</a:t>
            </a:r>
            <a:br>
              <a:rPr kumimoji="1" lang="en-US" altLang="ja-JP" sz="3600" dirty="0" smtClean="0"/>
            </a:br>
            <a:r>
              <a:rPr lang="en-US" altLang="ja-JP" sz="2800" dirty="0" smtClean="0"/>
              <a:t>to facilitate inter LGU cooperation thru ILHZ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636295"/>
            <a:ext cx="7886700" cy="4540668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Develop </a:t>
            </a:r>
            <a:r>
              <a:rPr kumimoji="1" lang="en-US" altLang="ja-JP" i="1" dirty="0" smtClean="0"/>
              <a:t>Local Health Systems manual</a:t>
            </a:r>
            <a:r>
              <a:rPr kumimoji="1" lang="en-US" altLang="ja-JP" dirty="0" smtClean="0"/>
              <a:t> based on </a:t>
            </a:r>
            <a:r>
              <a:rPr kumimoji="1" lang="en-US" altLang="ja-JP" dirty="0" err="1" smtClean="0"/>
              <a:t>Benguet’s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ILHZ and Common Health Trust Fund (CHTF) </a:t>
            </a:r>
            <a:r>
              <a:rPr kumimoji="1" lang="en-US" altLang="ja-JP" dirty="0" smtClean="0"/>
              <a:t>experience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kumimoji="1" lang="en-US" altLang="ja-JP" sz="1800" dirty="0" smtClean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Orientation to Local Chief Executives and </a:t>
            </a:r>
            <a:br>
              <a:rPr kumimoji="1" lang="en-US" altLang="ja-JP" dirty="0" smtClean="0"/>
            </a:br>
            <a:r>
              <a:rPr kumimoji="1" lang="en-US" altLang="ja-JP" dirty="0" smtClean="0"/>
              <a:t>Health Workers on ILHZ, CHTF and referral system</a:t>
            </a:r>
            <a:endParaRPr lang="en-US" altLang="ja-JP" dirty="0" smtClean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kumimoji="1" lang="en-US" altLang="ja-JP" sz="1800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dirty="0" smtClean="0"/>
              <a:t>Develop and Implement </a:t>
            </a:r>
            <a:r>
              <a:rPr lang="en-US" altLang="ja-JP" i="1" dirty="0" smtClean="0"/>
              <a:t>ILHZ MNCHN referral manual/guideline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kumimoji="1" lang="en-US" altLang="ja-JP" sz="1800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dirty="0" smtClean="0"/>
              <a:t>Integrate </a:t>
            </a:r>
            <a:r>
              <a:rPr lang="en-US" altLang="ja-JP" i="1" dirty="0" smtClean="0"/>
              <a:t>Barangay MNCHN Emergency Plan </a:t>
            </a:r>
            <a:r>
              <a:rPr lang="en-US" altLang="ja-JP" dirty="0" smtClean="0"/>
              <a:t>into </a:t>
            </a:r>
            <a:r>
              <a:rPr lang="en-US" altLang="ja-JP" i="1" dirty="0" smtClean="0"/>
              <a:t>Barangay Disaster Risk Reduction Management (BDRRM) Plan of DILG</a:t>
            </a:r>
            <a:endParaRPr kumimoji="1" lang="en-US" altLang="ja-JP" i="1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75566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5142" y="365126"/>
            <a:ext cx="7900208" cy="1063624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Respecting culture of indigenous people when maternal care is provided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5142" y="1719883"/>
            <a:ext cx="4804998" cy="48399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IP culture </a:t>
            </a:r>
            <a:r>
              <a:rPr lang="en-US" altLang="ja-JP" dirty="0" smtClean="0"/>
              <a:t>friendly services</a:t>
            </a:r>
            <a:endParaRPr lang="en-US" altLang="ja-JP" dirty="0"/>
          </a:p>
          <a:p>
            <a:pPr lvl="1" indent="-303212">
              <a:spcBef>
                <a:spcPts val="300"/>
              </a:spcBef>
            </a:pPr>
            <a:r>
              <a:rPr lang="en-US" altLang="ja-JP" dirty="0"/>
              <a:t>squatting position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/>
              <a:t>attendance of husband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/>
              <a:t>burying placenta in home yard</a:t>
            </a:r>
          </a:p>
          <a:p>
            <a:pPr indent="-303212">
              <a:spcBef>
                <a:spcPts val="300"/>
              </a:spcBef>
            </a:pPr>
            <a:endParaRPr lang="en-US" altLang="ja-JP" dirty="0"/>
          </a:p>
          <a:p>
            <a:pPr indent="-303212">
              <a:spcBef>
                <a:spcPts val="300"/>
              </a:spcBef>
            </a:pPr>
            <a:r>
              <a:rPr lang="en-US" altLang="ja-JP" dirty="0" smtClean="0"/>
              <a:t>Peer education thru </a:t>
            </a:r>
            <a:br>
              <a:rPr lang="en-US" altLang="ja-JP" dirty="0" smtClean="0"/>
            </a:br>
            <a:r>
              <a:rPr lang="en-US" altLang="ja-JP" dirty="0" smtClean="0"/>
              <a:t>community health volunteers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 smtClean="0"/>
              <a:t>health check-ups during pregnancy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 smtClean="0"/>
              <a:t>PhilHealth enrollment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 smtClean="0"/>
              <a:t>facility-based delivery</a:t>
            </a:r>
          </a:p>
          <a:p>
            <a:pPr lvl="1" indent="-303212">
              <a:spcBef>
                <a:spcPts val="300"/>
              </a:spcBef>
            </a:pPr>
            <a:r>
              <a:rPr lang="en-US" altLang="ja-JP" dirty="0"/>
              <a:t>health check-ups </a:t>
            </a:r>
            <a:r>
              <a:rPr lang="en-US" altLang="ja-JP" dirty="0" smtClean="0"/>
              <a:t>after delivery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 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53E4-2A58-4861-8A75-47C556F43D89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458286" y="1719883"/>
            <a:ext cx="3057064" cy="29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52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by3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Light-Meiryo">
      <a:majorFont>
        <a:latin typeface="Calibri Light"/>
        <a:ea typeface="メイリオ"/>
        <a:cs typeface=""/>
      </a:majorFont>
      <a:minorFont>
        <a:latin typeface="Calibri Light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4by3" id="{B435BBA9-7F0C-476A-B4D8-BEEBF8E7A6B6}" vid="{4C1EC01D-D992-4C58-9496-67FB41F45CD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447</TotalTime>
  <Words>1222</Words>
  <Application>Microsoft Office PowerPoint</Application>
  <PresentationFormat>On-screen Show (4:3)</PresentationFormat>
  <Paragraphs>206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4by3</vt:lpstr>
      <vt:lpstr>Enhancing Inter-LGU Cooperation in  Improving Maternal and Child Health Services  in the Cordilleras</vt:lpstr>
      <vt:lpstr>Why does Cordillera need to improve  Maternal and Child Health services?</vt:lpstr>
      <vt:lpstr>Upgrade birthing facilities in rural areas Easy access to quality birthing facilities in far-flung barangays</vt:lpstr>
      <vt:lpstr>Increase population coverage of  National Health Insurance Program Especially targeted to the Poor and Indigenous People (IP)</vt:lpstr>
      <vt:lpstr>Impact of the Project Increased facility-based deliveries (FBD) in rural areas</vt:lpstr>
      <vt:lpstr>Continuous care thru health facility network </vt:lpstr>
      <vt:lpstr>Inter LGU cooperation for continuous services for mothers</vt:lpstr>
      <vt:lpstr>Project Interventions to facilitate inter LGU cooperation thru ILHZ</vt:lpstr>
      <vt:lpstr>Respecting culture of indigenous people when maternal care is provided </vt:lpstr>
      <vt:lpstr>Project Interventions to provide IP culture friendly services</vt:lpstr>
      <vt:lpstr>“In previous pregnancy, I delivered at home.  But this time, I preferred to deliver at  Barangay Health Station, because…”</vt:lpstr>
      <vt:lpstr>“I became more confident in providing birthing services at my barangay health station, because…”</vt:lpstr>
      <vt:lpstr>Thank you! 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Inter-LGU Cooperation in Improving Maternal Child Health Services in the Cordilleras</dc:title>
  <dc:creator>Tobe Makoto</dc:creator>
  <cp:lastModifiedBy>mrnBAGUNU</cp:lastModifiedBy>
  <cp:revision>46</cp:revision>
  <cp:lastPrinted>2014-12-03T02:30:44Z</cp:lastPrinted>
  <dcterms:created xsi:type="dcterms:W3CDTF">2014-11-27T03:33:41Z</dcterms:created>
  <dcterms:modified xsi:type="dcterms:W3CDTF">2014-12-10T06:39:04Z</dcterms:modified>
</cp:coreProperties>
</file>