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80" r:id="rId3"/>
    <p:sldId id="284" r:id="rId4"/>
    <p:sldId id="292" r:id="rId5"/>
    <p:sldId id="293" r:id="rId6"/>
    <p:sldId id="271" r:id="rId7"/>
    <p:sldId id="272" r:id="rId8"/>
    <p:sldId id="287" r:id="rId9"/>
    <p:sldId id="264" r:id="rId10"/>
    <p:sldId id="285" r:id="rId11"/>
    <p:sldId id="274" r:id="rId12"/>
    <p:sldId id="275" r:id="rId13"/>
    <p:sldId id="276" r:id="rId14"/>
    <p:sldId id="286"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592" autoAdjust="0"/>
  </p:normalViewPr>
  <p:slideViewPr>
    <p:cSldViewPr>
      <p:cViewPr>
        <p:scale>
          <a:sx n="60" d="100"/>
          <a:sy n="60" d="100"/>
        </p:scale>
        <p:origin x="-283" y="4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651100F-C4FE-4C18-93FA-82DC8C8F3465}" type="datetimeFigureOut">
              <a:rPr lang="en-US" smtClean="0"/>
              <a:t>12/10/2014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1763839-D82F-48BB-9952-6D50762F5FEC}" type="slidenum">
              <a:rPr lang="en-US" smtClean="0"/>
              <a:t>‹#›</a:t>
            </a:fld>
            <a:endParaRPr lang="en-US" dirty="0"/>
          </a:p>
        </p:txBody>
      </p:sp>
    </p:spTree>
    <p:extLst>
      <p:ext uri="{BB962C8B-B14F-4D97-AF65-F5344CB8AC3E}">
        <p14:creationId xmlns:p14="http://schemas.microsoft.com/office/powerpoint/2010/main" val="252880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95E17-1B57-45C7-8B14-5DC8053356CE}" type="slidenum">
              <a:rPr lang="en-US" smtClean="0"/>
              <a:t>1</a:t>
            </a:fld>
            <a:endParaRPr lang="en-US" dirty="0"/>
          </a:p>
        </p:txBody>
      </p:sp>
    </p:spTree>
    <p:extLst>
      <p:ext uri="{BB962C8B-B14F-4D97-AF65-F5344CB8AC3E}">
        <p14:creationId xmlns:p14="http://schemas.microsoft.com/office/powerpoint/2010/main" val="94608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63839-D82F-48BB-9952-6D50762F5FEC}" type="slidenum">
              <a:rPr lang="en-US" smtClean="0"/>
              <a:t>10</a:t>
            </a:fld>
            <a:endParaRPr lang="en-US" dirty="0"/>
          </a:p>
        </p:txBody>
      </p:sp>
    </p:spTree>
    <p:extLst>
      <p:ext uri="{BB962C8B-B14F-4D97-AF65-F5344CB8AC3E}">
        <p14:creationId xmlns:p14="http://schemas.microsoft.com/office/powerpoint/2010/main" val="248482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63839-D82F-48BB-9952-6D50762F5FEC}" type="slidenum">
              <a:rPr lang="en-US" smtClean="0"/>
              <a:t>11</a:t>
            </a:fld>
            <a:endParaRPr lang="en-US" dirty="0"/>
          </a:p>
        </p:txBody>
      </p:sp>
    </p:spTree>
    <p:extLst>
      <p:ext uri="{BB962C8B-B14F-4D97-AF65-F5344CB8AC3E}">
        <p14:creationId xmlns:p14="http://schemas.microsoft.com/office/powerpoint/2010/main" val="92357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case of Siniloan (Source: Dr. Girany Farinas, MHO Siniloan):</a:t>
            </a:r>
          </a:p>
          <a:p>
            <a:endParaRPr lang="en-US" dirty="0"/>
          </a:p>
          <a:p>
            <a:pPr marL="635565" lvl="1" indent="-173336">
              <a:buFont typeface="Arial" panose="020B0604020202020204" pitchFamily="34" charset="0"/>
              <a:buChar char="•"/>
            </a:pPr>
            <a:r>
              <a:rPr lang="en-US" dirty="0"/>
              <a:t>Additional FP clients (followed up; encouraged as new acceptors): 97</a:t>
            </a:r>
          </a:p>
          <a:p>
            <a:pPr marL="635565" lvl="1" indent="-173336">
              <a:buFont typeface="Arial" panose="020B0604020202020204" pitchFamily="34" charset="0"/>
              <a:buChar char="•"/>
            </a:pPr>
            <a:r>
              <a:rPr lang="en-US" dirty="0"/>
              <a:t>Additional mothers followed up to ensure compliance to required antigen for fully immunization (FIC): 49</a:t>
            </a:r>
          </a:p>
          <a:p>
            <a:pPr marL="635565" lvl="1" indent="-173336">
              <a:buFont typeface="Arial" panose="020B0604020202020204" pitchFamily="34" charset="0"/>
              <a:buChar char="•"/>
            </a:pPr>
            <a:r>
              <a:rPr lang="en-US" dirty="0"/>
              <a:t>Additional mothers coached and followed-up to continue exclusive breastfeeding: 28</a:t>
            </a:r>
          </a:p>
          <a:p>
            <a:pPr marL="635565" lvl="1" indent="-173336">
              <a:buFont typeface="Arial" panose="020B0604020202020204" pitchFamily="34" charset="0"/>
              <a:buChar char="•"/>
            </a:pPr>
            <a:r>
              <a:rPr lang="en-US" dirty="0"/>
              <a:t>Additional mothers followed-up for prenatal care to ensure compliance to “1-1-2” rule: 14</a:t>
            </a:r>
          </a:p>
          <a:p>
            <a:pPr lvl="1"/>
            <a:endParaRPr lang="en-US" dirty="0"/>
          </a:p>
        </p:txBody>
      </p:sp>
      <p:sp>
        <p:nvSpPr>
          <p:cNvPr id="4" name="Slide Number Placeholder 3"/>
          <p:cNvSpPr>
            <a:spLocks noGrp="1"/>
          </p:cNvSpPr>
          <p:nvPr>
            <p:ph type="sldNum" sz="quarter" idx="10"/>
          </p:nvPr>
        </p:nvSpPr>
        <p:spPr/>
        <p:txBody>
          <a:bodyPr/>
          <a:lstStyle/>
          <a:p>
            <a:fld id="{31763839-D82F-48BB-9952-6D50762F5FEC}" type="slidenum">
              <a:rPr lang="en-US" smtClean="0"/>
              <a:t>12</a:t>
            </a:fld>
            <a:endParaRPr lang="en-US" dirty="0"/>
          </a:p>
        </p:txBody>
      </p:sp>
    </p:spTree>
    <p:extLst>
      <p:ext uri="{BB962C8B-B14F-4D97-AF65-F5344CB8AC3E}">
        <p14:creationId xmlns:p14="http://schemas.microsoft.com/office/powerpoint/2010/main" val="377276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63839-D82F-48BB-9952-6D50762F5FEC}" type="slidenum">
              <a:rPr lang="en-US" smtClean="0"/>
              <a:t>13</a:t>
            </a:fld>
            <a:endParaRPr lang="en-US" dirty="0"/>
          </a:p>
        </p:txBody>
      </p:sp>
    </p:spTree>
    <p:extLst>
      <p:ext uri="{BB962C8B-B14F-4D97-AF65-F5344CB8AC3E}">
        <p14:creationId xmlns:p14="http://schemas.microsoft.com/office/powerpoint/2010/main" val="323189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E7096-0377-4808-A589-EB184B86F9F9}" type="slidenum">
              <a:rPr lang="en-US" smtClean="0"/>
              <a:t>14</a:t>
            </a:fld>
            <a:endParaRPr lang="en-US" dirty="0"/>
          </a:p>
        </p:txBody>
      </p:sp>
    </p:spTree>
    <p:extLst>
      <p:ext uri="{BB962C8B-B14F-4D97-AF65-F5344CB8AC3E}">
        <p14:creationId xmlns:p14="http://schemas.microsoft.com/office/powerpoint/2010/main" val="340464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“data quality check” (DQC)?</a:t>
            </a:r>
          </a:p>
          <a:p>
            <a:endParaRPr lang="en-US" dirty="0" smtClean="0"/>
          </a:p>
          <a:p>
            <a:pPr defTabSz="924458">
              <a:defRPr/>
            </a:pPr>
            <a:r>
              <a:rPr lang="en-US" dirty="0">
                <a:latin typeface="Arial" panose="020B0604020202020204" pitchFamily="34" charset="0"/>
                <a:cs typeface="Arial" panose="020B0604020202020204" pitchFamily="34" charset="0"/>
              </a:rPr>
              <a:t>Through a self-assessment tool, a systematic “check” to ensure that that the FHSIS indicator definition, formula for computation, and recording and reporting processes as contained in the DOH FHSIS Manual of Operations have been correctly applied</a:t>
            </a:r>
          </a:p>
          <a:p>
            <a:endParaRPr lang="en-US" dirty="0" smtClean="0"/>
          </a:p>
          <a:p>
            <a:pPr defTabSz="924458">
              <a:defRPr/>
            </a:pPr>
            <a:r>
              <a:rPr lang="en-US" dirty="0">
                <a:latin typeface="Arial" panose="020B0604020202020204" pitchFamily="34" charset="0"/>
                <a:cs typeface="Arial" panose="020B0604020202020204" pitchFamily="34" charset="0"/>
              </a:rPr>
              <a:t>Currently, FHSIS indicator coverage of DQC are the FP and MCH indicators: FP current users, ANC4, SBA, FBD, FIC, EBF and Vitamin A supplementation</a:t>
            </a:r>
          </a:p>
          <a:p>
            <a:endParaRPr lang="en-US" dirty="0" smtClean="0"/>
          </a:p>
          <a:p>
            <a:r>
              <a:rPr lang="en-US" dirty="0" smtClean="0"/>
              <a:t>In field application, such process has helped uncover various sources of inaccurate reports. These</a:t>
            </a:r>
            <a:r>
              <a:rPr lang="en-US" baseline="0" dirty="0" smtClean="0"/>
              <a:t> include</a:t>
            </a:r>
            <a:r>
              <a:rPr lang="en-US" dirty="0" smtClean="0"/>
              <a:t>: </a:t>
            </a:r>
          </a:p>
          <a:p>
            <a:pPr marL="635530" lvl="1" indent="-173327">
              <a:buFont typeface="Arial" panose="020B0604020202020204" pitchFamily="34" charset="0"/>
              <a:buChar char="•"/>
            </a:pPr>
            <a:r>
              <a:rPr lang="en-US" dirty="0" smtClean="0"/>
              <a:t>not all services were recorded in the FHSIS recording tools; </a:t>
            </a:r>
          </a:p>
          <a:p>
            <a:pPr marL="635530" lvl="1" indent="-173327">
              <a:buFont typeface="Arial" panose="020B0604020202020204" pitchFamily="34" charset="0"/>
              <a:buChar char="•"/>
            </a:pPr>
            <a:r>
              <a:rPr lang="en-US" dirty="0" smtClean="0"/>
              <a:t>the Target Client List (TCL) is not updated; </a:t>
            </a:r>
          </a:p>
          <a:p>
            <a:pPr marL="635530" lvl="1" indent="-173327">
              <a:buFont typeface="Arial" panose="020B0604020202020204" pitchFamily="34" charset="0"/>
              <a:buChar char="•"/>
            </a:pPr>
            <a:r>
              <a:rPr lang="en-US" dirty="0" smtClean="0"/>
              <a:t>services are not recorded properly according to the procedures for accomplishing the TCL (e.g., in defining the eligible population, rules for determining drop outs); and </a:t>
            </a:r>
          </a:p>
          <a:p>
            <a:pPr marL="635530" lvl="1" indent="-173327">
              <a:buFont typeface="Arial" panose="020B0604020202020204" pitchFamily="34" charset="0"/>
              <a:buChar char="•"/>
            </a:pPr>
            <a:r>
              <a:rPr lang="en-US" dirty="0" smtClean="0"/>
              <a:t>recording of services did not follow the definition and formula for estimating service utilization</a:t>
            </a:r>
          </a:p>
          <a:p>
            <a:endParaRPr lang="en-US" dirty="0" smtClean="0"/>
          </a:p>
          <a:p>
            <a:pPr defTabSz="907171">
              <a:defRPr/>
            </a:pPr>
            <a:r>
              <a:rPr lang="en-US" dirty="0" smtClean="0"/>
              <a:t>DQC provides a systematic approach for identifying and addressing these sources of inaccuracies in key FP and MCH indicators in FHSIS, </a:t>
            </a:r>
            <a:r>
              <a:rPr lang="en-US" dirty="0">
                <a:latin typeface="Arial" panose="020B0604020202020204" pitchFamily="34" charset="0"/>
                <a:cs typeface="Arial" panose="020B0604020202020204" pitchFamily="34" charset="0"/>
              </a:rPr>
              <a:t> and in the process </a:t>
            </a:r>
            <a:r>
              <a:rPr lang="en-US" dirty="0" smtClean="0">
                <a:latin typeface="Arial" panose="020B0604020202020204" pitchFamily="34" charset="0"/>
                <a:cs typeface="Arial" panose="020B0604020202020204" pitchFamily="34" charset="0"/>
              </a:rPr>
              <a:t>for identifying </a:t>
            </a:r>
            <a:r>
              <a:rPr lang="en-US" dirty="0">
                <a:latin typeface="Arial" panose="020B0604020202020204" pitchFamily="34" charset="0"/>
                <a:cs typeface="Arial" panose="020B0604020202020204" pitchFamily="34" charset="0"/>
              </a:rPr>
              <a:t>areas for improving service </a:t>
            </a:r>
            <a:r>
              <a:rPr lang="en-US" dirty="0" smtClean="0">
                <a:latin typeface="Arial" panose="020B0604020202020204" pitchFamily="34" charset="0"/>
                <a:cs typeface="Arial" panose="020B0604020202020204" pitchFamily="34" charset="0"/>
              </a:rPr>
              <a:t>delivery.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2E7096-0377-4808-A589-EB184B86F9F9}" type="slidenum">
              <a:rPr lang="en-US" smtClean="0"/>
              <a:t>2</a:t>
            </a:fld>
            <a:endParaRPr lang="en-US" dirty="0"/>
          </a:p>
        </p:txBody>
      </p:sp>
    </p:spTree>
    <p:extLst>
      <p:ext uri="{BB962C8B-B14F-4D97-AF65-F5344CB8AC3E}">
        <p14:creationId xmlns:p14="http://schemas.microsoft.com/office/powerpoint/2010/main" val="37998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a:t>
            </a:r>
            <a:r>
              <a:rPr lang="en-US" baseline="0" dirty="0" smtClean="0"/>
              <a:t> shows the DQC process </a:t>
            </a:r>
            <a:r>
              <a:rPr lang="en-US" baseline="0" dirty="0" smtClean="0">
                <a:sym typeface="Wingdings" panose="05000000000000000000" pitchFamily="2" charset="2"/>
              </a:rPr>
              <a:t> that shows how data are reviewed / validated / and corrected before it reaches the reporting forms that will go all the way from the barangay level to the municipal /city level to the provincial level and consolidated up to the regional level and </a:t>
            </a:r>
            <a:r>
              <a:rPr lang="en-US" baseline="0" dirty="0" smtClean="0">
                <a:sym typeface="Wingdings" panose="05000000000000000000" pitchFamily="2" charset="2"/>
              </a:rPr>
              <a:t>the national level</a:t>
            </a:r>
          </a:p>
          <a:p>
            <a:endParaRPr lang="en-US" baseline="0" dirty="0" smtClean="0">
              <a:sym typeface="Wingdings" panose="05000000000000000000" pitchFamily="2" charset="2"/>
            </a:endParaRPr>
          </a:p>
          <a:p>
            <a:r>
              <a:rPr lang="en-US" baseline="0" dirty="0" smtClean="0">
                <a:sym typeface="Wingdings" panose="05000000000000000000" pitchFamily="2" charset="2"/>
              </a:rPr>
              <a:t>Using updated/corrected data from DQC, RHU-level action planning  is conducted to:</a:t>
            </a:r>
          </a:p>
          <a:p>
            <a:pPr marL="171450" indent="-171450">
              <a:buFontTx/>
              <a:buChar char="-"/>
            </a:pPr>
            <a:r>
              <a:rPr lang="en-US" baseline="0" dirty="0" smtClean="0">
                <a:sym typeface="Wingdings" panose="05000000000000000000" pitchFamily="2" charset="2"/>
              </a:rPr>
              <a:t>Improve recording and reporting </a:t>
            </a:r>
          </a:p>
          <a:p>
            <a:pPr marL="171450" indent="-171450">
              <a:buFontTx/>
              <a:buChar char="-"/>
            </a:pPr>
            <a:r>
              <a:rPr lang="en-US" baseline="0" dirty="0" smtClean="0">
                <a:sym typeface="Wingdings" panose="05000000000000000000" pitchFamily="2" charset="2"/>
              </a:rPr>
              <a:t>Further improve health service performance</a:t>
            </a:r>
            <a:endParaRPr lang="en-US" dirty="0"/>
          </a:p>
        </p:txBody>
      </p:sp>
      <p:sp>
        <p:nvSpPr>
          <p:cNvPr id="4" name="Slide Number Placeholder 3"/>
          <p:cNvSpPr>
            <a:spLocks noGrp="1"/>
          </p:cNvSpPr>
          <p:nvPr>
            <p:ph type="sldNum" sz="quarter" idx="10"/>
          </p:nvPr>
        </p:nvSpPr>
        <p:spPr/>
        <p:txBody>
          <a:bodyPr/>
          <a:lstStyle/>
          <a:p>
            <a:fld id="{31763839-D82F-48BB-9952-6D50762F5FEC}" type="slidenum">
              <a:rPr lang="en-US" smtClean="0"/>
              <a:t>3</a:t>
            </a:fld>
            <a:endParaRPr lang="en-US" dirty="0"/>
          </a:p>
        </p:txBody>
      </p:sp>
    </p:spTree>
    <p:extLst>
      <p:ext uri="{BB962C8B-B14F-4D97-AF65-F5344CB8AC3E}">
        <p14:creationId xmlns:p14="http://schemas.microsoft.com/office/powerpoint/2010/main" val="339538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0">
              <a:defRPr/>
            </a:pPr>
            <a:endParaRPr lang="en-US" b="1" dirty="0" smtClean="0">
              <a:cs typeface="Arial" panose="020B0604020202020204" pitchFamily="34" charset="0"/>
            </a:endParaRPr>
          </a:p>
          <a:p>
            <a:r>
              <a:rPr lang="en-US" kern="1200" dirty="0" smtClean="0">
                <a:solidFill>
                  <a:schemeClr val="tx1"/>
                </a:solidFill>
                <a:effectLst/>
              </a:rPr>
              <a:t>Shown</a:t>
            </a:r>
            <a:r>
              <a:rPr lang="en-US" kern="1200" baseline="0" dirty="0" smtClean="0">
                <a:solidFill>
                  <a:schemeClr val="tx1"/>
                </a:solidFill>
                <a:effectLst/>
              </a:rPr>
              <a:t> here are the some of the results of DQC activities conducted in provinces of </a:t>
            </a:r>
            <a:r>
              <a:rPr lang="en-US" kern="1200" baseline="0" dirty="0" err="1" smtClean="0">
                <a:solidFill>
                  <a:schemeClr val="tx1"/>
                </a:solidFill>
                <a:effectLst/>
              </a:rPr>
              <a:t>Bulacan</a:t>
            </a:r>
            <a:r>
              <a:rPr lang="en-US" kern="1200" baseline="0" dirty="0" smtClean="0">
                <a:solidFill>
                  <a:schemeClr val="tx1"/>
                </a:solidFill>
                <a:effectLst/>
              </a:rPr>
              <a:t> and Nueva </a:t>
            </a:r>
            <a:r>
              <a:rPr lang="en-US" kern="1200" baseline="0" dirty="0" err="1" smtClean="0">
                <a:solidFill>
                  <a:schemeClr val="tx1"/>
                </a:solidFill>
                <a:effectLst/>
              </a:rPr>
              <a:t>Ecija</a:t>
            </a:r>
            <a:r>
              <a:rPr lang="en-US" kern="1200" baseline="0" dirty="0" smtClean="0">
                <a:solidFill>
                  <a:schemeClr val="tx1"/>
                </a:solidFill>
                <a:effectLst/>
              </a:rPr>
              <a:t>:</a:t>
            </a:r>
          </a:p>
          <a:p>
            <a:endParaRPr lang="en-US" kern="1200" baseline="0" dirty="0" smtClean="0">
              <a:solidFill>
                <a:schemeClr val="tx1"/>
              </a:solidFill>
              <a:effectLst/>
            </a:endParaRPr>
          </a:p>
          <a:p>
            <a:r>
              <a:rPr lang="en-US" kern="1200" baseline="0" dirty="0" smtClean="0">
                <a:solidFill>
                  <a:schemeClr val="tx1"/>
                </a:solidFill>
                <a:effectLst/>
              </a:rPr>
              <a:t>Results shows that:</a:t>
            </a:r>
          </a:p>
          <a:p>
            <a:pPr marL="171450" indent="-171450">
              <a:buFontTx/>
              <a:buChar char="-"/>
            </a:pPr>
            <a:r>
              <a:rPr lang="en-US" kern="1200" baseline="0" dirty="0" smtClean="0">
                <a:solidFill>
                  <a:schemeClr val="tx1"/>
                </a:solidFill>
                <a:effectLst/>
              </a:rPr>
              <a:t>Some current users do not have follow up visits but are still reported as CU</a:t>
            </a:r>
          </a:p>
          <a:p>
            <a:pPr marL="171450" indent="-171450">
              <a:buFontTx/>
              <a:buChar char="-"/>
            </a:pPr>
            <a:r>
              <a:rPr lang="en-US" kern="1200" baseline="0" dirty="0" smtClean="0">
                <a:solidFill>
                  <a:schemeClr val="tx1"/>
                </a:solidFill>
                <a:effectLst/>
              </a:rPr>
              <a:t>Some clients are above reproductive age (50 and above</a:t>
            </a:r>
          </a:p>
          <a:p>
            <a:pPr marL="171450" indent="-171450">
              <a:buFontTx/>
              <a:buChar char="-"/>
            </a:pPr>
            <a:r>
              <a:rPr lang="en-US" kern="1200" baseline="0" dirty="0" smtClean="0">
                <a:solidFill>
                  <a:schemeClr val="tx1"/>
                </a:solidFill>
                <a:effectLst/>
              </a:rPr>
              <a:t>Some TCLs are not updated</a:t>
            </a:r>
          </a:p>
          <a:p>
            <a:pPr marL="171450" indent="-171450">
              <a:buFontTx/>
              <a:buChar char="-"/>
            </a:pPr>
            <a:r>
              <a:rPr lang="en-US" kern="1200" baseline="0" dirty="0" smtClean="0">
                <a:solidFill>
                  <a:schemeClr val="tx1"/>
                </a:solidFill>
                <a:effectLst/>
              </a:rPr>
              <a:t>Some reports have numbers with no names from the data source</a:t>
            </a:r>
          </a:p>
          <a:p>
            <a:pPr marL="171450" indent="-171450">
              <a:buFontTx/>
              <a:buChar char="-"/>
            </a:pPr>
            <a:r>
              <a:rPr lang="en-US" kern="1200" baseline="0" dirty="0" smtClean="0">
                <a:solidFill>
                  <a:schemeClr val="tx1"/>
                </a:solidFill>
                <a:effectLst/>
              </a:rPr>
              <a:t>Some recorded FPCU do not have date of registration</a:t>
            </a:r>
          </a:p>
          <a:p>
            <a:pPr marL="171450" indent="-171450">
              <a:buFontTx/>
              <a:buChar char="-"/>
            </a:pPr>
            <a:r>
              <a:rPr lang="en-US" kern="1200" baseline="0" dirty="0" smtClean="0">
                <a:solidFill>
                  <a:schemeClr val="tx1"/>
                </a:solidFill>
                <a:effectLst/>
              </a:rPr>
              <a:t>Some clients were not listed in the TCL</a:t>
            </a:r>
          </a:p>
          <a:p>
            <a:pPr marL="171450" indent="-171450">
              <a:buFontTx/>
              <a:buChar char="-"/>
            </a:pPr>
            <a:r>
              <a:rPr lang="en-US" kern="1200" baseline="0" dirty="0" smtClean="0">
                <a:solidFill>
                  <a:schemeClr val="tx1"/>
                </a:solidFill>
                <a:effectLst/>
              </a:rPr>
              <a:t>Some LAM clients are still reported as CU even after 6 months</a:t>
            </a:r>
          </a:p>
          <a:p>
            <a:pPr marL="171450" indent="-171450">
              <a:buFontTx/>
              <a:buChar char="-"/>
            </a:pPr>
            <a:r>
              <a:rPr lang="en-US" kern="1200" baseline="0" dirty="0" smtClean="0">
                <a:solidFill>
                  <a:schemeClr val="tx1"/>
                </a:solidFill>
                <a:effectLst/>
              </a:rPr>
              <a:t>Some clients have changed residents and have not been seen for years and still being reported</a:t>
            </a:r>
          </a:p>
          <a:p>
            <a:pPr marL="0" indent="0">
              <a:buFontTx/>
              <a:buNone/>
            </a:pPr>
            <a:endParaRPr lang="en-US" kern="1200" baseline="0" dirty="0" smtClean="0">
              <a:solidFill>
                <a:schemeClr val="tx1"/>
              </a:solidFill>
              <a:effectLst/>
            </a:endParaRPr>
          </a:p>
          <a:p>
            <a:pPr marL="0" indent="0">
              <a:buFontTx/>
              <a:buNone/>
            </a:pPr>
            <a:r>
              <a:rPr lang="en-US" kern="1200" baseline="0" dirty="0" smtClean="0">
                <a:solidFill>
                  <a:schemeClr val="tx1"/>
                </a:solidFill>
                <a:effectLst/>
              </a:rPr>
              <a:t>And these are findings from the midwives’ DQC activities; they themselves decided to correct their own data</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2995E17-1B57-45C7-8B14-5DC8053356CE}" type="slidenum">
              <a:rPr lang="en-US" smtClean="0"/>
              <a:t>4</a:t>
            </a:fld>
            <a:endParaRPr lang="en-US" dirty="0"/>
          </a:p>
        </p:txBody>
      </p:sp>
    </p:spTree>
    <p:extLst>
      <p:ext uri="{BB962C8B-B14F-4D97-AF65-F5344CB8AC3E}">
        <p14:creationId xmlns:p14="http://schemas.microsoft.com/office/powerpoint/2010/main" val="254656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While</a:t>
            </a:r>
            <a:r>
              <a:rPr lang="en-US" kern="1200" baseline="0" dirty="0" smtClean="0">
                <a:solidFill>
                  <a:schemeClr val="tx1"/>
                </a:solidFill>
                <a:effectLst/>
              </a:rPr>
              <a:t> results for the DQC of antenatal care 4 (ANC4) shows the following sources of discrepancies:</a:t>
            </a:r>
          </a:p>
          <a:p>
            <a:endParaRPr lang="en-US" kern="1200" baseline="0" dirty="0" smtClean="0">
              <a:solidFill>
                <a:schemeClr val="tx1"/>
              </a:solidFill>
              <a:effectLst/>
            </a:endParaRPr>
          </a:p>
          <a:p>
            <a:pPr marL="228600" indent="-228600">
              <a:buAutoNum type="arabicPeriod"/>
            </a:pPr>
            <a:r>
              <a:rPr lang="en-US" kern="1200" baseline="0" dirty="0" smtClean="0">
                <a:solidFill>
                  <a:schemeClr val="tx1"/>
                </a:solidFill>
                <a:effectLst/>
              </a:rPr>
              <a:t>Some pre-natal visits did not qualify for the 1-1-2 rule</a:t>
            </a:r>
          </a:p>
          <a:p>
            <a:pPr marL="228600" indent="-228600">
              <a:buAutoNum type="arabicPeriod"/>
            </a:pPr>
            <a:r>
              <a:rPr lang="en-US" kern="1200" baseline="0" dirty="0" smtClean="0">
                <a:solidFill>
                  <a:schemeClr val="tx1"/>
                </a:solidFill>
                <a:effectLst/>
              </a:rPr>
              <a:t>Some patients had no follow-up check-ups but still recorded under this indicators</a:t>
            </a:r>
          </a:p>
          <a:p>
            <a:pPr marL="228600" indent="-228600">
              <a:buAutoNum type="arabicPeriod"/>
            </a:pPr>
            <a:r>
              <a:rPr lang="en-US" kern="1200" baseline="0" dirty="0" smtClean="0">
                <a:solidFill>
                  <a:schemeClr val="tx1"/>
                </a:solidFill>
                <a:effectLst/>
              </a:rPr>
              <a:t>Wrong counting and computation of the age of gestation</a:t>
            </a:r>
          </a:p>
          <a:p>
            <a:pPr marL="228600" indent="-228600">
              <a:buAutoNum type="arabicPeriod"/>
            </a:pPr>
            <a:r>
              <a:rPr lang="en-US" kern="1200" baseline="0" dirty="0" smtClean="0">
                <a:solidFill>
                  <a:schemeClr val="tx1"/>
                </a:solidFill>
                <a:effectLst/>
              </a:rPr>
              <a:t>Date of visits were incorrectly recorded in the correct trimester column</a:t>
            </a:r>
          </a:p>
          <a:p>
            <a:pPr marL="228600" indent="-228600">
              <a:buAutoNum type="arabicPeriod"/>
            </a:pPr>
            <a:r>
              <a:rPr lang="en-US" kern="1200" baseline="0" dirty="0" smtClean="0">
                <a:solidFill>
                  <a:schemeClr val="tx1"/>
                </a:solidFill>
                <a:effectLst/>
              </a:rPr>
              <a:t>Some TCLs are not properly filled-up</a:t>
            </a:r>
          </a:p>
          <a:p>
            <a:pPr marL="0" indent="0">
              <a:buNone/>
            </a:pPr>
            <a:r>
              <a:rPr lang="en-US" kern="1200" baseline="0" dirty="0" smtClean="0">
                <a:solidFill>
                  <a:schemeClr val="tx1"/>
                </a:solidFill>
                <a:effectLst/>
              </a:rPr>
              <a:t>6.  Some patients did not return during the 2</a:t>
            </a:r>
            <a:r>
              <a:rPr lang="en-US" kern="1200" baseline="30000" dirty="0" smtClean="0">
                <a:solidFill>
                  <a:schemeClr val="tx1"/>
                </a:solidFill>
                <a:effectLst/>
              </a:rPr>
              <a:t>nd</a:t>
            </a:r>
            <a:r>
              <a:rPr lang="en-US" kern="1200" baseline="0" dirty="0" smtClean="0">
                <a:solidFill>
                  <a:schemeClr val="tx1"/>
                </a:solidFill>
                <a:effectLst/>
              </a:rPr>
              <a:t> and 3</a:t>
            </a:r>
            <a:r>
              <a:rPr lang="en-US" kern="1200" baseline="30000" dirty="0" smtClean="0">
                <a:solidFill>
                  <a:schemeClr val="tx1"/>
                </a:solidFill>
                <a:effectLst/>
              </a:rPr>
              <a:t>rd</a:t>
            </a:r>
            <a:r>
              <a:rPr lang="en-US" kern="1200" baseline="0" dirty="0" smtClean="0">
                <a:solidFill>
                  <a:schemeClr val="tx1"/>
                </a:solidFill>
                <a:effectLst/>
              </a:rPr>
              <a:t> trimesters</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2995E17-1B57-45C7-8B14-5DC8053356CE}" type="slidenum">
              <a:rPr lang="en-US" smtClean="0"/>
              <a:t>5</a:t>
            </a:fld>
            <a:endParaRPr lang="en-US" dirty="0"/>
          </a:p>
        </p:txBody>
      </p:sp>
    </p:spTree>
    <p:extLst>
      <p:ext uri="{BB962C8B-B14F-4D97-AF65-F5344CB8AC3E}">
        <p14:creationId xmlns:p14="http://schemas.microsoft.com/office/powerpoint/2010/main" val="254656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63839-D82F-48BB-9952-6D50762F5FEC}" type="slidenum">
              <a:rPr lang="en-US" smtClean="0"/>
              <a:t>6</a:t>
            </a:fld>
            <a:endParaRPr lang="en-US" dirty="0"/>
          </a:p>
        </p:txBody>
      </p:sp>
    </p:spTree>
    <p:extLst>
      <p:ext uri="{BB962C8B-B14F-4D97-AF65-F5344CB8AC3E}">
        <p14:creationId xmlns:p14="http://schemas.microsoft.com/office/powerpoint/2010/main" val="98144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63839-D82F-48BB-9952-6D50762F5FEC}" type="slidenum">
              <a:rPr lang="en-US" smtClean="0"/>
              <a:t>7</a:t>
            </a:fld>
            <a:endParaRPr lang="en-US" dirty="0"/>
          </a:p>
        </p:txBody>
      </p:sp>
    </p:spTree>
    <p:extLst>
      <p:ext uri="{BB962C8B-B14F-4D97-AF65-F5344CB8AC3E}">
        <p14:creationId xmlns:p14="http://schemas.microsoft.com/office/powerpoint/2010/main" val="211120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63839-D82F-48BB-9952-6D50762F5FEC}" type="slidenum">
              <a:rPr lang="en-US" smtClean="0"/>
              <a:t>8</a:t>
            </a:fld>
            <a:endParaRPr lang="en-US" dirty="0"/>
          </a:p>
        </p:txBody>
      </p:sp>
    </p:spTree>
    <p:extLst>
      <p:ext uri="{BB962C8B-B14F-4D97-AF65-F5344CB8AC3E}">
        <p14:creationId xmlns:p14="http://schemas.microsoft.com/office/powerpoint/2010/main" val="162540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Commitment to sustained DQC implementation</a:t>
            </a:r>
          </a:p>
          <a:p>
            <a:pPr algn="l"/>
            <a:endParaRPr lang="en-US" dirty="0" smtClean="0"/>
          </a:p>
          <a:p>
            <a:pPr algn="l"/>
            <a:r>
              <a:rPr lang="en-US" b="1" dirty="0" smtClean="0"/>
              <a:t>National, regional and LGU partners showed commitment with respect to sustaining implementation of DQC, among them were:</a:t>
            </a:r>
          </a:p>
          <a:p>
            <a:pPr marL="863405" indent="-277639">
              <a:buFont typeface="Arial" panose="020B0604020202020204" pitchFamily="34" charset="0"/>
              <a:buChar char="•"/>
            </a:pPr>
            <a:r>
              <a:rPr lang="en-US" b="1" dirty="0" smtClean="0"/>
              <a:t>National</a:t>
            </a:r>
            <a:r>
              <a:rPr lang="en-US" dirty="0" smtClean="0"/>
              <a:t>: Integration into the MNCHN MOP 2011 and National TOT</a:t>
            </a:r>
          </a:p>
          <a:p>
            <a:pPr marL="863405" indent="-277639">
              <a:buFont typeface="Arial" panose="020B0604020202020204" pitchFamily="34" charset="0"/>
              <a:buChar char="•"/>
            </a:pPr>
            <a:r>
              <a:rPr lang="en-US" b="1" dirty="0" smtClean="0"/>
              <a:t>DOH Regional Offices: </a:t>
            </a:r>
            <a:r>
              <a:rPr lang="en-US" dirty="0" smtClean="0"/>
              <a:t>RO II, RO IV-B, and RO V organization of Refresher</a:t>
            </a:r>
            <a:r>
              <a:rPr lang="en-US" baseline="0" dirty="0" smtClean="0"/>
              <a:t> Course at regional and PHO levels</a:t>
            </a:r>
          </a:p>
          <a:p>
            <a:pPr marL="863405" indent="-277639">
              <a:buFont typeface="Arial" panose="020B0604020202020204" pitchFamily="34" charset="0"/>
              <a:buChar char="•"/>
            </a:pPr>
            <a:r>
              <a:rPr lang="en-US" b="1" dirty="0"/>
              <a:t>LGU</a:t>
            </a:r>
            <a:r>
              <a:rPr lang="en-US" dirty="0"/>
              <a:t>: Signed Executive Order on sustained implementation of DQC for health systems strengthening in 17 LGUs of Laguna, 1 in </a:t>
            </a:r>
            <a:r>
              <a:rPr lang="en-US" dirty="0" err="1"/>
              <a:t>Albay</a:t>
            </a:r>
            <a:r>
              <a:rPr lang="en-US" dirty="0"/>
              <a:t> (</a:t>
            </a:r>
            <a:r>
              <a:rPr lang="en-US" dirty="0" err="1"/>
              <a:t>Daraga</a:t>
            </a:r>
            <a:r>
              <a:rPr lang="en-US" dirty="0"/>
              <a:t>),  14 in NE, and 3 in </a:t>
            </a:r>
            <a:r>
              <a:rPr lang="en-US" dirty="0" err="1"/>
              <a:t>Bulacan</a:t>
            </a:r>
            <a:r>
              <a:rPr lang="en-US" dirty="0"/>
              <a:t>; while 11 draft EOs from Laguna, 17 from Nueva </a:t>
            </a:r>
            <a:r>
              <a:rPr lang="en-US" dirty="0" err="1"/>
              <a:t>Ecija</a:t>
            </a:r>
            <a:r>
              <a:rPr lang="en-US" dirty="0"/>
              <a:t>, and 16 from </a:t>
            </a:r>
            <a:r>
              <a:rPr lang="en-US" dirty="0" err="1"/>
              <a:t>Bulacan</a:t>
            </a:r>
            <a:r>
              <a:rPr lang="en-US" dirty="0"/>
              <a:t> are scheduled for signing by end of December 2014</a:t>
            </a:r>
          </a:p>
          <a:p>
            <a:r>
              <a:rPr lang="en-US" dirty="0"/>
              <a:t> </a:t>
            </a:r>
          </a:p>
          <a:p>
            <a:pPr algn="l"/>
            <a:r>
              <a:rPr lang="en-US" b="1" dirty="0" smtClean="0"/>
              <a:t>Further commitment needed from National Agencies</a:t>
            </a:r>
          </a:p>
          <a:p>
            <a:pPr marL="924388" indent="-338622">
              <a:buFont typeface="Arial" panose="020B0604020202020204" pitchFamily="34" charset="0"/>
              <a:buChar char="•"/>
            </a:pPr>
            <a:r>
              <a:rPr lang="en-US" dirty="0" smtClean="0"/>
              <a:t>Inter-agency</a:t>
            </a:r>
            <a:r>
              <a:rPr lang="en-US" baseline="0" dirty="0" smtClean="0"/>
              <a:t> (DOH, DILG and NEDA) commitment to reliable and comparable local data for assessment of LGU performance</a:t>
            </a:r>
          </a:p>
          <a:p>
            <a:pPr marL="924388" indent="-338622">
              <a:buFont typeface="Arial" panose="020B0604020202020204" pitchFamily="34" charset="0"/>
              <a:buChar char="•"/>
            </a:pPr>
            <a:r>
              <a:rPr lang="en-US" baseline="0" dirty="0" smtClean="0"/>
              <a:t>Use of DQC tool to improve quality of data reported in LGU Scorecard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2E7096-0377-4808-A589-EB184B86F9F9}" type="slidenum">
              <a:rPr lang="en-US" smtClean="0"/>
              <a:t>9</a:t>
            </a:fld>
            <a:endParaRPr lang="en-US" dirty="0"/>
          </a:p>
        </p:txBody>
      </p:sp>
    </p:spTree>
    <p:extLst>
      <p:ext uri="{BB962C8B-B14F-4D97-AF65-F5344CB8AC3E}">
        <p14:creationId xmlns:p14="http://schemas.microsoft.com/office/powerpoint/2010/main" val="297292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8E2954-0AAD-4F99-B514-130137DBED6A}"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372324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443B4-52E5-46CF-9413-AC0E8E0E800C}"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198313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724C7-4DE4-4BE1-B1A8-7BE54E497A8E}"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333436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D58C2-04CF-46EF-966E-BAC7245ACAE6}"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205043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B98BB-4A51-4C21-8F45-51645A75C9B0}"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279009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2F39A-D976-423A-936F-816307E79056}" type="datetime1">
              <a:rPr lang="en-US" smtClean="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6891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777661-B631-44AF-94A7-EECC7A29791B}" type="datetime1">
              <a:rPr lang="en-US" smtClean="0"/>
              <a:t>12/10/2014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24885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D8B42-34D0-4D28-85E0-D38AD5092F54}" type="datetime1">
              <a:rPr lang="en-US" smtClean="0"/>
              <a:t>12/10/2014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185143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091FA-099B-4412-936D-B1BEC16F2B9F}" type="datetime1">
              <a:rPr lang="en-US" smtClean="0"/>
              <a:t>12/10/2014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148838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55392-3604-45FC-B2E1-6846B73DBC8A}" type="datetime1">
              <a:rPr lang="en-US" smtClean="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153476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A0B70-788C-496C-BA8B-4192E2ED58B7}" type="datetime1">
              <a:rPr lang="en-US" smtClean="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D2C8A7-23E9-4785-A415-409FED867986}" type="slidenum">
              <a:rPr lang="en-US" smtClean="0"/>
              <a:t>‹#›</a:t>
            </a:fld>
            <a:endParaRPr lang="en-US" dirty="0"/>
          </a:p>
        </p:txBody>
      </p:sp>
    </p:spTree>
    <p:extLst>
      <p:ext uri="{BB962C8B-B14F-4D97-AF65-F5344CB8AC3E}">
        <p14:creationId xmlns:p14="http://schemas.microsoft.com/office/powerpoint/2010/main" val="387850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10F2A-B724-445B-91A7-147A3956C29F}" type="datetime1">
              <a:rPr lang="en-US" smtClean="0"/>
              <a:t>12/10/2014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2C8A7-23E9-4785-A415-409FED867986}" type="slidenum">
              <a:rPr lang="en-US" smtClean="0"/>
              <a:t>‹#›</a:t>
            </a:fld>
            <a:endParaRPr lang="en-US" dirty="0"/>
          </a:p>
        </p:txBody>
      </p:sp>
    </p:spTree>
    <p:extLst>
      <p:ext uri="{BB962C8B-B14F-4D97-AF65-F5344CB8AC3E}">
        <p14:creationId xmlns:p14="http://schemas.microsoft.com/office/powerpoint/2010/main" val="386840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52400" y="1885950"/>
            <a:ext cx="8991600" cy="497205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 name="Title 1"/>
          <p:cNvSpPr txBox="1">
            <a:spLocks/>
          </p:cNvSpPr>
          <p:nvPr/>
        </p:nvSpPr>
        <p:spPr>
          <a:xfrm>
            <a:off x="796413" y="2600298"/>
            <a:ext cx="7772400" cy="228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eaLnBrk="0" fontAlgn="base" hangingPunct="0">
              <a:spcBef>
                <a:spcPct val="0"/>
              </a:spcBef>
              <a:spcAft>
                <a:spcPct val="0"/>
              </a:spcAft>
              <a:defRPr sz="3600" b="1" cap="small" spc="50">
                <a:ln w="11430"/>
                <a:effectLst>
                  <a:outerShdw blurRad="76200" dist="50800" dir="5400000" algn="tl" rotWithShape="0">
                    <a:srgbClr val="000000">
                      <a:alpha val="65000"/>
                    </a:srgbClr>
                  </a:outerShdw>
                </a:effectLst>
                <a:latin typeface="+mj-lt"/>
                <a:ea typeface="+mj-ea"/>
                <a:cs typeface="+mj-cs"/>
              </a:defRPr>
            </a:lvl1pPr>
            <a:lvl2pPr eaLnBrk="0" fontAlgn="base" hangingPunct="0">
              <a:spcBef>
                <a:spcPct val="0"/>
              </a:spcBef>
              <a:spcAft>
                <a:spcPct val="0"/>
              </a:spcAft>
              <a:defRPr sz="2400" b="1">
                <a:solidFill>
                  <a:schemeClr val="tx2"/>
                </a:solidFill>
                <a:latin typeface="Arial" charset="0"/>
              </a:defRPr>
            </a:lvl2pPr>
            <a:lvl3pPr eaLnBrk="0" fontAlgn="base" hangingPunct="0">
              <a:spcBef>
                <a:spcPct val="0"/>
              </a:spcBef>
              <a:spcAft>
                <a:spcPct val="0"/>
              </a:spcAft>
              <a:defRPr sz="2400" b="1">
                <a:solidFill>
                  <a:schemeClr val="tx2"/>
                </a:solidFill>
                <a:latin typeface="Arial" charset="0"/>
              </a:defRPr>
            </a:lvl3pPr>
            <a:lvl4pPr eaLnBrk="0" fontAlgn="base" hangingPunct="0">
              <a:spcBef>
                <a:spcPct val="0"/>
              </a:spcBef>
              <a:spcAft>
                <a:spcPct val="0"/>
              </a:spcAft>
              <a:defRPr sz="2400" b="1">
                <a:solidFill>
                  <a:schemeClr val="tx2"/>
                </a:solidFill>
                <a:latin typeface="Arial" charset="0"/>
              </a:defRPr>
            </a:lvl4pPr>
            <a:lvl5pPr eaLnBrk="0" fontAlgn="base" hangingPunct="0">
              <a:spcBef>
                <a:spcPct val="0"/>
              </a:spcBef>
              <a:spcAft>
                <a:spcPct val="0"/>
              </a:spcAft>
              <a:defRPr sz="2400" b="1">
                <a:solidFill>
                  <a:schemeClr val="tx2"/>
                </a:solidFill>
                <a:latin typeface="Arial" charset="0"/>
              </a:defRPr>
            </a:lvl5pPr>
            <a:lvl6pPr marL="457200" fontAlgn="base">
              <a:spcBef>
                <a:spcPct val="0"/>
              </a:spcBef>
              <a:spcAft>
                <a:spcPct val="0"/>
              </a:spcAft>
              <a:defRPr sz="2400" b="1">
                <a:solidFill>
                  <a:schemeClr val="tx2"/>
                </a:solidFill>
                <a:latin typeface="Arial" charset="0"/>
              </a:defRPr>
            </a:lvl6pPr>
            <a:lvl7pPr marL="914400" fontAlgn="base">
              <a:spcBef>
                <a:spcPct val="0"/>
              </a:spcBef>
              <a:spcAft>
                <a:spcPct val="0"/>
              </a:spcAft>
              <a:defRPr sz="2400" b="1">
                <a:solidFill>
                  <a:schemeClr val="tx2"/>
                </a:solidFill>
                <a:latin typeface="Arial" charset="0"/>
              </a:defRPr>
            </a:lvl7pPr>
            <a:lvl8pPr marL="1371600" fontAlgn="base">
              <a:spcBef>
                <a:spcPct val="0"/>
              </a:spcBef>
              <a:spcAft>
                <a:spcPct val="0"/>
              </a:spcAft>
              <a:defRPr sz="2400" b="1">
                <a:solidFill>
                  <a:schemeClr val="tx2"/>
                </a:solidFill>
                <a:latin typeface="Arial" charset="0"/>
              </a:defRPr>
            </a:lvl8pPr>
            <a:lvl9pPr marL="1828800" fontAlgn="base">
              <a:spcBef>
                <a:spcPct val="0"/>
              </a:spcBef>
              <a:spcAft>
                <a:spcPct val="0"/>
              </a:spcAft>
              <a:defRPr sz="2400" b="1">
                <a:solidFill>
                  <a:schemeClr val="tx2"/>
                </a:solidFill>
                <a:latin typeface="Arial" charset="0"/>
              </a:defRPr>
            </a:lvl9pPr>
          </a:lstStyle>
          <a:p>
            <a:r>
              <a:rPr lang="en-US" sz="4000" dirty="0">
                <a:effectLst/>
                <a:latin typeface="+mn-lt"/>
              </a:rPr>
              <a:t>strategy </a:t>
            </a:r>
            <a:r>
              <a:rPr lang="en-US" sz="3200" dirty="0" smtClean="0">
                <a:effectLst/>
                <a:latin typeface="+mn-lt"/>
              </a:rPr>
              <a:t>FOR</a:t>
            </a:r>
            <a:r>
              <a:rPr lang="en-US" sz="4000" dirty="0" smtClean="0">
                <a:effectLst/>
                <a:latin typeface="+mn-lt"/>
              </a:rPr>
              <a:t> improving </a:t>
            </a:r>
            <a:r>
              <a:rPr lang="en-US" sz="4000" dirty="0">
                <a:effectLst/>
                <a:latin typeface="+mn-lt"/>
              </a:rPr>
              <a:t>quality </a:t>
            </a:r>
            <a:r>
              <a:rPr lang="en-US" sz="4000" dirty="0" smtClean="0">
                <a:effectLst/>
                <a:latin typeface="+mn-lt"/>
              </a:rPr>
              <a:t>of </a:t>
            </a:r>
            <a:r>
              <a:rPr lang="en-US" sz="4000" dirty="0">
                <a:effectLst/>
                <a:latin typeface="+mn-lt"/>
              </a:rPr>
              <a:t>data on </a:t>
            </a:r>
            <a:r>
              <a:rPr lang="en-US" sz="4000" dirty="0" smtClean="0">
                <a:effectLst/>
                <a:latin typeface="+mn-lt"/>
              </a:rPr>
              <a:t>maternal and </a:t>
            </a:r>
            <a:r>
              <a:rPr lang="en-US" sz="4000" dirty="0">
                <a:effectLst/>
                <a:latin typeface="+mn-lt"/>
              </a:rPr>
              <a:t>child health and family planning </a:t>
            </a:r>
            <a:endParaRPr lang="en-US" sz="4000" dirty="0">
              <a:latin typeface="+mn-lt"/>
            </a:endParaRPr>
          </a:p>
        </p:txBody>
      </p:sp>
      <p:sp>
        <p:nvSpPr>
          <p:cNvPr id="5" name="Subtitle 2"/>
          <p:cNvSpPr txBox="1">
            <a:spLocks/>
          </p:cNvSpPr>
          <p:nvPr/>
        </p:nvSpPr>
        <p:spPr>
          <a:xfrm>
            <a:off x="762000" y="5029200"/>
            <a:ext cx="7772400" cy="923330"/>
          </a:xfrm>
          <a:prstGeom prst="rect">
            <a:avLst/>
          </a:prstGeom>
          <a:noFill/>
        </p:spPr>
        <p:txBody>
          <a:bodyPr wrap="square" rtlCol="0">
            <a:spAutoFit/>
          </a:bodyPr>
          <a:lstStyle>
            <a:defPPr>
              <a:defRPr lang="en-US"/>
            </a:defPPr>
            <a:lvl1pPr algn="ctr" eaLnBrk="0" fontAlgn="base" hangingPunct="0">
              <a:spcBef>
                <a:spcPct val="0"/>
              </a:spcBef>
              <a:spcAft>
                <a:spcPct val="0"/>
              </a:spcAft>
              <a:defRPr b="1">
                <a:solidFill>
                  <a:schemeClr val="tx1">
                    <a:lumMod val="75000"/>
                    <a:lumOff val="25000"/>
                  </a:schemeClr>
                </a:solidFill>
                <a:latin typeface="Arial" panose="020B0604020202020204" pitchFamily="34" charset="0"/>
                <a:cs typeface="Arial" panose="020B0604020202020204" pitchFamily="34" charset="0"/>
              </a:defRPr>
            </a:lvl1pPr>
            <a:lvl2pPr eaLnBrk="0" fontAlgn="base" hangingPunct="0">
              <a:spcBef>
                <a:spcPct val="0"/>
              </a:spcBef>
              <a:spcAft>
                <a:spcPct val="0"/>
              </a:spcAft>
              <a:defRPr sz="2800">
                <a:latin typeface="Times" pitchFamily="18" charset="0"/>
              </a:defRPr>
            </a:lvl2pPr>
            <a:lvl3pPr eaLnBrk="0" fontAlgn="base" hangingPunct="0">
              <a:spcBef>
                <a:spcPct val="0"/>
              </a:spcBef>
              <a:spcAft>
                <a:spcPct val="0"/>
              </a:spcAft>
              <a:defRPr sz="2800">
                <a:latin typeface="Times" pitchFamily="18" charset="0"/>
              </a:defRPr>
            </a:lvl3pPr>
            <a:lvl4pPr eaLnBrk="0" fontAlgn="base" hangingPunct="0">
              <a:spcBef>
                <a:spcPct val="0"/>
              </a:spcBef>
              <a:spcAft>
                <a:spcPct val="0"/>
              </a:spcAft>
              <a:defRPr sz="2800">
                <a:latin typeface="Times" pitchFamily="18" charset="0"/>
              </a:defRPr>
            </a:lvl4pPr>
            <a:lvl5pPr eaLnBrk="0" fontAlgn="base" hangingPunct="0">
              <a:spcBef>
                <a:spcPct val="0"/>
              </a:spcBef>
              <a:spcAft>
                <a:spcPct val="0"/>
              </a:spcAft>
              <a:defRPr sz="2800">
                <a:latin typeface="Times" pitchFamily="18" charset="0"/>
              </a:defRPr>
            </a:lvl5pPr>
            <a:lvl6pPr>
              <a:defRPr sz="2800">
                <a:latin typeface="Times" pitchFamily="18" charset="0"/>
              </a:defRPr>
            </a:lvl6pPr>
            <a:lvl7pPr>
              <a:defRPr sz="2800">
                <a:latin typeface="Times" pitchFamily="18" charset="0"/>
              </a:defRPr>
            </a:lvl7pPr>
            <a:lvl8pPr>
              <a:defRPr sz="2800">
                <a:latin typeface="Times" pitchFamily="18" charset="0"/>
              </a:defRPr>
            </a:lvl8pPr>
            <a:lvl9pPr>
              <a:defRPr sz="2800">
                <a:latin typeface="Times" pitchFamily="18" charset="0"/>
              </a:defRPr>
            </a:lvl9pPr>
          </a:lstStyle>
          <a:p>
            <a:endParaRPr lang="en-US" b="0" dirty="0"/>
          </a:p>
          <a:p>
            <a:r>
              <a:rPr lang="en-US" b="0" dirty="0"/>
              <a:t>2014 NEDA Good Practice Awards</a:t>
            </a:r>
          </a:p>
          <a:p>
            <a:r>
              <a:rPr lang="en-US" b="0" dirty="0" smtClean="0"/>
              <a:t>December 8, 2014</a:t>
            </a:r>
            <a:endParaRPr lang="en-US" b="0" dirty="0"/>
          </a:p>
        </p:txBody>
      </p:sp>
      <p:pic>
        <p:nvPicPr>
          <p:cNvPr id="6" name="Picture 6" descr="DOH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
            <a:ext cx="11665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00" y="173355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Rectangle 9"/>
          <p:cNvSpPr>
            <a:spLocks noChangeArrowheads="1"/>
          </p:cNvSpPr>
          <p:nvPr/>
        </p:nvSpPr>
        <p:spPr bwMode="auto">
          <a:xfrm>
            <a:off x="0" y="1733550"/>
            <a:ext cx="152400" cy="512445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1" name="Picture 10"/>
          <p:cNvPicPr>
            <a:picLocks noChangeAspect="1" noChangeArrowheads="1"/>
          </p:cNvPicPr>
          <p:nvPr/>
        </p:nvPicPr>
        <p:blipFill>
          <a:blip r:embed="rId4" cstate="print"/>
          <a:srcRect r="63464"/>
          <a:stretch>
            <a:fillRect/>
          </a:stretch>
        </p:blipFill>
        <p:spPr bwMode="auto">
          <a:xfrm>
            <a:off x="5537103" y="437189"/>
            <a:ext cx="2997297" cy="934412"/>
          </a:xfrm>
          <a:prstGeom prst="rect">
            <a:avLst/>
          </a:prstGeom>
          <a:noFill/>
          <a:ln w="9525">
            <a:noFill/>
            <a:miter lim="800000"/>
            <a:headEnd/>
            <a:tailEnd/>
          </a:ln>
        </p:spPr>
      </p:pic>
    </p:spTree>
    <p:extLst>
      <p:ext uri="{BB962C8B-B14F-4D97-AF65-F5344CB8AC3E}">
        <p14:creationId xmlns:p14="http://schemas.microsoft.com/office/powerpoint/2010/main" val="2961076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
            <a:ext cx="9144000" cy="1138079"/>
          </a:xfrm>
          <a:prstGeom prst="rect">
            <a:avLst/>
          </a:prstGeom>
          <a:gradFill flip="none" rotWithShape="1">
            <a:gsLst>
              <a:gs pos="0">
                <a:srgbClr val="92D050">
                  <a:tint val="66000"/>
                  <a:satMod val="160000"/>
                  <a:lumMod val="69000"/>
                </a:srgbClr>
              </a:gs>
              <a:gs pos="50000">
                <a:srgbClr val="92D050">
                  <a:tint val="44500"/>
                  <a:satMod val="160000"/>
                </a:srgbClr>
              </a:gs>
              <a:gs pos="100000">
                <a:srgbClr val="92D050">
                  <a:tint val="23500"/>
                  <a:satMod val="160000"/>
                </a:srgbClr>
              </a:gs>
            </a:gsLst>
            <a:lin ang="5400000" scaled="1"/>
            <a:tileRect/>
          </a:gra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PH" sz="4000" b="1" kern="0" dirty="0" smtClean="0">
                <a:solidFill>
                  <a:schemeClr val="tx1"/>
                </a:solidFill>
                <a:latin typeface="Arial" panose="020B0604020202020204" pitchFamily="34" charset="0"/>
                <a:cs typeface="Arial" panose="020B0604020202020204" pitchFamily="34" charset="0"/>
              </a:rPr>
              <a:t>LGU Support</a:t>
            </a:r>
            <a:endParaRPr lang="en-PH" sz="4000" b="1" kern="0"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87" t="17672" r="26208" b="26508"/>
          <a:stretch/>
        </p:blipFill>
        <p:spPr bwMode="auto">
          <a:xfrm>
            <a:off x="3581400" y="1138079"/>
            <a:ext cx="5499536" cy="54009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09874" y="1295400"/>
            <a:ext cx="3319127" cy="91440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smtClean="0"/>
              <a:t>Executive Order # 25 Series of 2014</a:t>
            </a:r>
            <a:endParaRPr lang="en-US" sz="3200" b="1" dirty="0"/>
          </a:p>
        </p:txBody>
      </p:sp>
      <p:sp>
        <p:nvSpPr>
          <p:cNvPr id="7" name="Title 1"/>
          <p:cNvSpPr txBox="1">
            <a:spLocks/>
          </p:cNvSpPr>
          <p:nvPr/>
        </p:nvSpPr>
        <p:spPr>
          <a:xfrm>
            <a:off x="109875" y="2362201"/>
            <a:ext cx="3319126" cy="417686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i="1" dirty="0" smtClean="0">
                <a:latin typeface="Garamond" panose="02020404030301010803" pitchFamily="18" charset="0"/>
              </a:rPr>
              <a:t>“Establishing Data Quality Check as a System for Generating Valid and Reliable Health Data for Evidence-based Planning and Decision-making” </a:t>
            </a:r>
            <a:endParaRPr lang="en-US" sz="2800" b="1" i="1" dirty="0">
              <a:latin typeface="Garamond" panose="02020404030301010803" pitchFamily="18" charset="0"/>
            </a:endParaRPr>
          </a:p>
        </p:txBody>
      </p:sp>
      <p:sp>
        <p:nvSpPr>
          <p:cNvPr id="8" name="Rectangle 8"/>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9"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CD2C8A7-23E9-4785-A415-409FED867986}" type="slidenum">
              <a:rPr lang="en-US" smtClean="0"/>
              <a:t>10</a:t>
            </a:fld>
            <a:endParaRPr lang="en-US" dirty="0"/>
          </a:p>
        </p:txBody>
      </p:sp>
    </p:spTree>
    <p:extLst>
      <p:ext uri="{BB962C8B-B14F-4D97-AF65-F5344CB8AC3E}">
        <p14:creationId xmlns:p14="http://schemas.microsoft.com/office/powerpoint/2010/main" val="242992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1021" y="7256"/>
            <a:ext cx="9144000" cy="1135743"/>
          </a:xfrm>
          <a:prstGeom prst="rect">
            <a:avLst/>
          </a:prstGeom>
          <a:gradFill flip="none" rotWithShape="1">
            <a:gsLst>
              <a:gs pos="0">
                <a:srgbClr val="92D050">
                  <a:tint val="66000"/>
                  <a:satMod val="160000"/>
                  <a:lumMod val="69000"/>
                </a:srgbClr>
              </a:gs>
              <a:gs pos="50000">
                <a:srgbClr val="92D050">
                  <a:tint val="44500"/>
                  <a:satMod val="160000"/>
                </a:srgbClr>
              </a:gs>
              <a:gs pos="100000">
                <a:srgbClr val="92D050">
                  <a:tint val="23500"/>
                  <a:satMod val="160000"/>
                </a:srgbClr>
              </a:gs>
            </a:gsLst>
            <a:lin ang="5400000" scaled="1"/>
            <a:tileRect/>
          </a:gra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PH" sz="4000" b="1" kern="0" dirty="0" smtClean="0">
                <a:solidFill>
                  <a:schemeClr val="tx1"/>
                </a:solidFill>
                <a:latin typeface="Arial" panose="020B0604020202020204" pitchFamily="34" charset="0"/>
                <a:cs typeface="Arial" panose="020B0604020202020204" pitchFamily="34" charset="0"/>
              </a:rPr>
              <a:t>Quote from the Mayor</a:t>
            </a:r>
            <a:endParaRPr lang="en-PH" sz="4000" b="1" kern="0" dirty="0">
              <a:solidFill>
                <a:schemeClr val="tx1"/>
              </a:solidFill>
              <a:latin typeface="Arial" panose="020B0604020202020204" pitchFamily="34" charset="0"/>
              <a:cs typeface="Arial" panose="020B0604020202020204" pitchFamily="34" charset="0"/>
            </a:endParaRPr>
          </a:p>
        </p:txBody>
      </p:sp>
      <p:pic>
        <p:nvPicPr>
          <p:cNvPr id="4" name="Picture 3"/>
          <p:cNvPicPr/>
          <p:nvPr/>
        </p:nvPicPr>
        <p:blipFill rotWithShape="1">
          <a:blip r:embed="rId3" cstate="print"/>
          <a:srcRect t="26526"/>
          <a:stretch/>
        </p:blipFill>
        <p:spPr bwMode="auto">
          <a:xfrm>
            <a:off x="304800" y="1295400"/>
            <a:ext cx="8610600" cy="3975100"/>
          </a:xfrm>
          <a:prstGeom prst="rect">
            <a:avLst/>
          </a:prstGeom>
          <a:noFill/>
          <a:ln>
            <a:noFill/>
          </a:ln>
        </p:spPr>
      </p:pic>
      <p:sp>
        <p:nvSpPr>
          <p:cNvPr id="2" name="TextBox 1"/>
          <p:cNvSpPr txBox="1"/>
          <p:nvPr/>
        </p:nvSpPr>
        <p:spPr>
          <a:xfrm>
            <a:off x="304800" y="4114800"/>
            <a:ext cx="8610600" cy="2677656"/>
          </a:xfrm>
          <a:prstGeom prst="rect">
            <a:avLst/>
          </a:prstGeom>
          <a:solidFill>
            <a:schemeClr val="bg1"/>
          </a:solidFill>
        </p:spPr>
        <p:txBody>
          <a:bodyPr wrap="square" rtlCol="0">
            <a:spAutoFit/>
          </a:bodyPr>
          <a:lstStyle/>
          <a:p>
            <a:r>
              <a:rPr lang="en-US" sz="2400" i="1" dirty="0" smtClean="0"/>
              <a:t>“Talagang </a:t>
            </a:r>
            <a:r>
              <a:rPr lang="en-US" sz="2400" i="1" dirty="0"/>
              <a:t>gusto rin naming </a:t>
            </a:r>
            <a:r>
              <a:rPr lang="en-US" sz="2400" i="1" dirty="0" err="1" smtClean="0"/>
              <a:t>magin</a:t>
            </a:r>
            <a:r>
              <a:rPr lang="en-US" sz="2400" i="1" dirty="0" err="1" smtClean="0"/>
              <a:t>g</a:t>
            </a:r>
            <a:r>
              <a:rPr lang="en-US" sz="2400" i="1" dirty="0" smtClean="0"/>
              <a:t> </a:t>
            </a:r>
            <a:r>
              <a:rPr lang="en-US" sz="2400" i="1" dirty="0" err="1" smtClean="0"/>
              <a:t>maayos</a:t>
            </a:r>
            <a:r>
              <a:rPr lang="en-US" sz="2400" i="1" dirty="0" smtClean="0"/>
              <a:t> </a:t>
            </a:r>
            <a:r>
              <a:rPr lang="en-US" sz="2400" i="1" dirty="0"/>
              <a:t>ang proseso ng pagkolekta ng tamang impormasyon sa </a:t>
            </a:r>
            <a:r>
              <a:rPr lang="en-US" sz="2400" i="1" dirty="0" smtClean="0"/>
              <a:t>health … </a:t>
            </a:r>
            <a:r>
              <a:rPr lang="en-US" sz="2400" i="1" dirty="0"/>
              <a:t>makakatulong nga yan para tama ang maging basihan namin ng pagbigay ng health </a:t>
            </a:r>
            <a:r>
              <a:rPr lang="en-US" sz="2400" i="1" dirty="0" smtClean="0"/>
              <a:t>services” (“We </a:t>
            </a:r>
            <a:r>
              <a:rPr lang="en-US" sz="2400" i="1" dirty="0"/>
              <a:t>truly wanted that the process of collecting [health] information is instituted in our </a:t>
            </a:r>
            <a:r>
              <a:rPr lang="en-US" sz="2400" i="1" dirty="0" smtClean="0"/>
              <a:t>LGU… </a:t>
            </a:r>
            <a:r>
              <a:rPr lang="en-US" sz="2400" i="1" dirty="0"/>
              <a:t>That will really help us establish a reliable basis for health service </a:t>
            </a:r>
            <a:r>
              <a:rPr lang="en-US" sz="2400" i="1" dirty="0" smtClean="0"/>
              <a:t>provision.”) </a:t>
            </a:r>
            <a:r>
              <a:rPr lang="en-US" sz="2400" i="1" dirty="0"/>
              <a:t>– Mayor Eduardo R. Tibay, Mayor of the Municipality of </a:t>
            </a:r>
            <a:r>
              <a:rPr lang="en-US" sz="2400" i="1" dirty="0" smtClean="0"/>
              <a:t>Siniloan.</a:t>
            </a:r>
            <a:endParaRPr lang="en-US" sz="2800" dirty="0"/>
          </a:p>
        </p:txBody>
      </p:sp>
      <p:sp>
        <p:nvSpPr>
          <p:cNvPr id="6" name="Rectangle 8"/>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7"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D2C8A7-23E9-4785-A415-409FED867986}" type="slidenum">
              <a:rPr lang="en-US" smtClean="0"/>
              <a:t>11</a:t>
            </a:fld>
            <a:endParaRPr lang="en-US" dirty="0"/>
          </a:p>
        </p:txBody>
      </p:sp>
    </p:spTree>
    <p:extLst>
      <p:ext uri="{BB962C8B-B14F-4D97-AF65-F5344CB8AC3E}">
        <p14:creationId xmlns:p14="http://schemas.microsoft.com/office/powerpoint/2010/main" val="295991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bautista\Desktop\Laguna\Siniloan_PIC_Mtg with RHMs\Siniloan_Mtg with RHMs_13Nov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3252373"/>
            <a:ext cx="4317269" cy="32246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1021" y="0"/>
            <a:ext cx="9144000" cy="1219200"/>
          </a:xfrm>
          <a:prstGeom prst="rect">
            <a:avLst/>
          </a:prstGeom>
          <a:gradFill flip="none" rotWithShape="1">
            <a:gsLst>
              <a:gs pos="0">
                <a:srgbClr val="92D050">
                  <a:tint val="66000"/>
                  <a:satMod val="160000"/>
                  <a:lumMod val="69000"/>
                </a:srgbClr>
              </a:gs>
              <a:gs pos="50000">
                <a:srgbClr val="92D050">
                  <a:tint val="44500"/>
                  <a:satMod val="160000"/>
                </a:srgbClr>
              </a:gs>
              <a:gs pos="100000">
                <a:srgbClr val="92D050">
                  <a:tint val="23500"/>
                  <a:satMod val="160000"/>
                </a:srgbClr>
              </a:gs>
            </a:gsLst>
            <a:lin ang="5400000" scaled="1"/>
            <a:tileRect/>
          </a:gra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PH" sz="4000" b="1" kern="0" dirty="0" smtClean="0">
                <a:solidFill>
                  <a:schemeClr val="tx1"/>
                </a:solidFill>
                <a:latin typeface="Arial" panose="020B0604020202020204" pitchFamily="34" charset="0"/>
                <a:cs typeface="Arial" panose="020B0604020202020204" pitchFamily="34" charset="0"/>
              </a:rPr>
              <a:t>Quote from Midwives</a:t>
            </a:r>
            <a:endParaRPr lang="en-PH" sz="4000" b="1" kern="0" dirty="0">
              <a:solidFill>
                <a:schemeClr val="tx1"/>
              </a:solidFill>
              <a:latin typeface="Arial" panose="020B0604020202020204" pitchFamily="34" charset="0"/>
              <a:cs typeface="Arial" panose="020B0604020202020204" pitchFamily="34" charset="0"/>
            </a:endParaRPr>
          </a:p>
        </p:txBody>
      </p:sp>
      <p:pic>
        <p:nvPicPr>
          <p:cNvPr id="1026" name="Picture 2" descr="C:\Users\nbautista\Desktop\Laguna\Siniloan_PIC_Mtg with RHMs\Siniloan_Mtg with RHMs_13Nov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228622"/>
            <a:ext cx="4349068" cy="3248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371600"/>
            <a:ext cx="7467600" cy="1815882"/>
          </a:xfrm>
          <a:prstGeom prst="rect">
            <a:avLst/>
          </a:prstGeom>
          <a:solidFill>
            <a:schemeClr val="bg1"/>
          </a:solidFill>
        </p:spPr>
        <p:txBody>
          <a:bodyPr wrap="square" rtlCol="0">
            <a:spAutoFit/>
          </a:bodyPr>
          <a:lstStyle/>
          <a:p>
            <a:r>
              <a:rPr lang="en-US" sz="2800" i="1" dirty="0" smtClean="0"/>
              <a:t>“Mas komportable po kami at confident dahil mas tama na ang data na hawak namin at alam namin kung sino ang dapat na i-follow-up” </a:t>
            </a:r>
            <a:r>
              <a:rPr lang="en-US" sz="2800" i="1" dirty="0"/>
              <a:t>- </a:t>
            </a:r>
            <a:r>
              <a:rPr lang="en-US" sz="2800" i="1" dirty="0" smtClean="0"/>
              <a:t>Nolita </a:t>
            </a:r>
            <a:r>
              <a:rPr lang="en-US" sz="2800" i="1" dirty="0"/>
              <a:t>R. </a:t>
            </a:r>
            <a:r>
              <a:rPr lang="en-US" sz="2800" i="1" dirty="0" smtClean="0"/>
              <a:t>Recio &amp; other Midwives of Siniloan Laguna</a:t>
            </a:r>
          </a:p>
        </p:txBody>
      </p:sp>
      <p:sp>
        <p:nvSpPr>
          <p:cNvPr id="3" name="Rectangle 2"/>
          <p:cNvSpPr/>
          <p:nvPr/>
        </p:nvSpPr>
        <p:spPr>
          <a:xfrm>
            <a:off x="3810000" y="3252373"/>
            <a:ext cx="990600" cy="3224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8"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CD2C8A7-23E9-4785-A415-409FED867986}" type="slidenum">
              <a:rPr lang="en-US" smtClean="0"/>
              <a:t>12</a:t>
            </a:fld>
            <a:endParaRPr lang="en-US" dirty="0"/>
          </a:p>
        </p:txBody>
      </p:sp>
    </p:spTree>
    <p:extLst>
      <p:ext uri="{BB962C8B-B14F-4D97-AF65-F5344CB8AC3E}">
        <p14:creationId xmlns:p14="http://schemas.microsoft.com/office/powerpoint/2010/main" val="515677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nbautista\Desktop\Laguna\Siniloan_PIC_Mtg with RHMs\Siniloan_Mtg with RHMs_13Nov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1455510"/>
            <a:ext cx="6019801" cy="44962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1021" y="0"/>
            <a:ext cx="9144000" cy="1143000"/>
          </a:xfrm>
          <a:prstGeom prst="rect">
            <a:avLst/>
          </a:prstGeom>
          <a:gradFill flip="none" rotWithShape="1">
            <a:gsLst>
              <a:gs pos="0">
                <a:srgbClr val="92D050">
                  <a:tint val="66000"/>
                  <a:satMod val="160000"/>
                  <a:lumMod val="69000"/>
                </a:srgbClr>
              </a:gs>
              <a:gs pos="50000">
                <a:srgbClr val="92D050">
                  <a:tint val="44500"/>
                  <a:satMod val="160000"/>
                </a:srgbClr>
              </a:gs>
              <a:gs pos="100000">
                <a:srgbClr val="92D050">
                  <a:tint val="23500"/>
                  <a:satMod val="160000"/>
                </a:srgbClr>
              </a:gs>
            </a:gsLst>
            <a:lin ang="5400000" scaled="1"/>
            <a:tileRect/>
          </a:gra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PH" sz="4000" b="1" kern="0" dirty="0" smtClean="0">
                <a:solidFill>
                  <a:schemeClr val="tx1"/>
                </a:solidFill>
                <a:latin typeface="Arial" panose="020B0604020202020204" pitchFamily="34" charset="0"/>
                <a:cs typeface="Arial" panose="020B0604020202020204" pitchFamily="34" charset="0"/>
              </a:rPr>
              <a:t>Quote from Clients/Beneficiaries</a:t>
            </a:r>
            <a:endParaRPr lang="en-PH" sz="4000" b="1" kern="0" dirty="0">
              <a:solidFill>
                <a:schemeClr val="tx1"/>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738" y="1447800"/>
            <a:ext cx="3908794" cy="465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434" y="1447800"/>
            <a:ext cx="5035166" cy="4524315"/>
          </a:xfrm>
          <a:prstGeom prst="rect">
            <a:avLst/>
          </a:prstGeom>
          <a:solidFill>
            <a:schemeClr val="bg1"/>
          </a:solidFill>
        </p:spPr>
        <p:txBody>
          <a:bodyPr wrap="square" rtlCol="0">
            <a:spAutoFit/>
          </a:bodyPr>
          <a:lstStyle/>
          <a:p>
            <a:r>
              <a:rPr lang="en-US" sz="3200" i="1" dirty="0" smtClean="0"/>
              <a:t>“Ay malaking bagay po talaga na ako ay napa-follow up ng midwife sa paggamit ng family planning. Kung hindi, baka ako ay buntis na naman”-</a:t>
            </a:r>
          </a:p>
          <a:p>
            <a:r>
              <a:rPr lang="en-US" sz="3200" i="1" dirty="0" smtClean="0"/>
              <a:t>Nanay Rebie </a:t>
            </a:r>
            <a:r>
              <a:rPr lang="en-US" sz="3200" i="1" dirty="0"/>
              <a:t>Baloran, FP Current User (IUD), handled by Midwife Mila</a:t>
            </a:r>
            <a:endParaRPr lang="en-US" sz="3200" i="1" dirty="0" smtClean="0"/>
          </a:p>
        </p:txBody>
      </p:sp>
      <p:sp>
        <p:nvSpPr>
          <p:cNvPr id="6" name="Rectangle 8"/>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7"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D2C8A7-23E9-4785-A415-409FED867986}" type="slidenum">
              <a:rPr lang="en-US" smtClean="0"/>
              <a:t>13</a:t>
            </a:fld>
            <a:endParaRPr lang="en-US" dirty="0"/>
          </a:p>
        </p:txBody>
      </p:sp>
    </p:spTree>
    <p:extLst>
      <p:ext uri="{BB962C8B-B14F-4D97-AF65-F5344CB8AC3E}">
        <p14:creationId xmlns:p14="http://schemas.microsoft.com/office/powerpoint/2010/main" val="2373240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normAutofit/>
          </a:bodyPr>
          <a:lstStyle/>
          <a:p>
            <a:r>
              <a:rPr lang="en-US" sz="8000" b="1" dirty="0" smtClean="0">
                <a:solidFill>
                  <a:srgbClr val="002060"/>
                </a:solidFill>
                <a:latin typeface="Arial" panose="020B0604020202020204" pitchFamily="34" charset="0"/>
                <a:cs typeface="Arial" panose="020B0604020202020204" pitchFamily="34" charset="0"/>
              </a:rPr>
              <a:t>Thank you</a:t>
            </a:r>
            <a:endParaRPr lang="en-US" sz="8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33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05" y="381000"/>
            <a:ext cx="8229600" cy="762000"/>
          </a:xfrm>
        </p:spPr>
        <p:txBody>
          <a:bodyPr vert="horz" lIns="91440" tIns="45720" rIns="91440" bIns="45720" rtlCol="0" anchor="ctr">
            <a:noAutofit/>
          </a:bodyPr>
          <a:lstStyle/>
          <a:p>
            <a:r>
              <a:rPr lang="en-US" sz="3000" b="1" cap="small" dirty="0">
                <a:solidFill>
                  <a:srgbClr val="C00000"/>
                </a:solidFill>
                <a:latin typeface="Arial" panose="020B0604020202020204" pitchFamily="34" charset="0"/>
                <a:cs typeface="Arial" panose="020B0604020202020204" pitchFamily="34" charset="0"/>
              </a:rPr>
              <a:t/>
            </a:r>
            <a:br>
              <a:rPr lang="en-US" sz="3000" b="1" cap="small" dirty="0">
                <a:solidFill>
                  <a:srgbClr val="C00000"/>
                </a:solidFill>
                <a:latin typeface="Arial" panose="020B0604020202020204" pitchFamily="34" charset="0"/>
                <a:cs typeface="Arial" panose="020B0604020202020204" pitchFamily="34" charset="0"/>
              </a:rPr>
            </a:br>
            <a:r>
              <a:rPr lang="en-US" sz="3000" b="1" cap="small" dirty="0">
                <a:solidFill>
                  <a:srgbClr val="C00000"/>
                </a:solidFill>
                <a:latin typeface="Arial" panose="020B0604020202020204" pitchFamily="34" charset="0"/>
                <a:cs typeface="Arial" panose="020B0604020202020204" pitchFamily="34" charset="0"/>
              </a:rPr>
              <a:t>What is “data quality check” (DQC)?</a:t>
            </a:r>
            <a:br>
              <a:rPr lang="en-US" sz="3000" b="1" cap="small" dirty="0">
                <a:solidFill>
                  <a:srgbClr val="C00000"/>
                </a:solidFill>
                <a:latin typeface="Arial" panose="020B0604020202020204" pitchFamily="34" charset="0"/>
                <a:cs typeface="Arial" panose="020B0604020202020204" pitchFamily="34" charset="0"/>
              </a:rPr>
            </a:br>
            <a:endParaRPr lang="en-US" sz="3000" b="1" cap="small"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29000" y="1447800"/>
            <a:ext cx="5334000" cy="4952999"/>
          </a:xfrm>
        </p:spPr>
        <p:txBody>
          <a:bodyPr>
            <a:normAutofit fontScale="47500" lnSpcReduction="20000"/>
          </a:bodyPr>
          <a:lstStyle/>
          <a:p>
            <a:pPr>
              <a:spcAft>
                <a:spcPts val="600"/>
              </a:spcAft>
              <a:buClr>
                <a:srgbClr val="C00000"/>
              </a:buClr>
              <a:buFont typeface="Wingdings" panose="05000000000000000000" pitchFamily="2" charset="2"/>
              <a:buChar char="§"/>
            </a:pPr>
            <a:r>
              <a:rPr lang="en-US" sz="3800" dirty="0" smtClean="0">
                <a:latin typeface="Arial" panose="020B0604020202020204" pitchFamily="34" charset="0"/>
                <a:cs typeface="Arial" panose="020B0604020202020204" pitchFamily="34" charset="0"/>
              </a:rPr>
              <a:t>Through a self-assessment tool, a systematic “check” to ensure that that the FHSIS indicator definition, formula for computation, and recording and reporting processes have been correctly applied</a:t>
            </a:r>
          </a:p>
          <a:p>
            <a:r>
              <a:rPr lang="en-US" sz="3800" dirty="0">
                <a:latin typeface="Arial" panose="020B0604020202020204" pitchFamily="34" charset="0"/>
                <a:cs typeface="Arial" panose="020B0604020202020204" pitchFamily="34" charset="0"/>
              </a:rPr>
              <a:t>Major features</a:t>
            </a:r>
            <a:r>
              <a:rPr lang="en-US" sz="4500" dirty="0">
                <a:latin typeface="Arial" panose="020B0604020202020204" pitchFamily="34" charset="0"/>
                <a:cs typeface="Arial" panose="020B0604020202020204" pitchFamily="34" charset="0"/>
              </a:rPr>
              <a:t>:</a:t>
            </a:r>
          </a:p>
          <a:p>
            <a:pPr lvl="1"/>
            <a:r>
              <a:rPr lang="en-US" sz="3800" dirty="0">
                <a:latin typeface="Arial" panose="020B0604020202020204" pitchFamily="34" charset="0"/>
                <a:cs typeface="Arial" panose="020B0604020202020204" pitchFamily="34" charset="0"/>
              </a:rPr>
              <a:t>Complete check on all records and reports of all midwives and nurses not just on sample</a:t>
            </a:r>
          </a:p>
          <a:p>
            <a:pPr lvl="1"/>
            <a:r>
              <a:rPr lang="en-US" sz="3800" dirty="0">
                <a:latin typeface="Arial" panose="020B0604020202020204" pitchFamily="34" charset="0"/>
                <a:cs typeface="Arial" panose="020B0604020202020204" pitchFamily="34" charset="0"/>
              </a:rPr>
              <a:t>Check recording and reporting of actual data at source, i.e., TCL </a:t>
            </a:r>
          </a:p>
          <a:p>
            <a:pPr lvl="1"/>
            <a:r>
              <a:rPr lang="en-US" sz="3800" dirty="0">
                <a:latin typeface="Arial" panose="020B0604020202020204" pitchFamily="34" charset="0"/>
                <a:cs typeface="Arial" panose="020B0604020202020204" pitchFamily="34" charset="0"/>
              </a:rPr>
              <a:t>Check against common set of </a:t>
            </a:r>
            <a:r>
              <a:rPr lang="en-US" sz="3800" dirty="0" smtClean="0">
                <a:latin typeface="Arial" panose="020B0604020202020204" pitchFamily="34" charset="0"/>
                <a:cs typeface="Arial" panose="020B0604020202020204" pitchFamily="34" charset="0"/>
              </a:rPr>
              <a:t>guidelines </a:t>
            </a:r>
            <a:r>
              <a:rPr lang="en-US" sz="3800" dirty="0">
                <a:latin typeface="Arial" panose="020B0604020202020204" pitchFamily="34" charset="0"/>
                <a:cs typeface="Arial" panose="020B0604020202020204" pitchFamily="34" charset="0"/>
              </a:rPr>
              <a:t>to ensure consistency across data </a:t>
            </a:r>
            <a:r>
              <a:rPr lang="en-US" sz="3800" dirty="0" smtClean="0">
                <a:latin typeface="Arial" panose="020B0604020202020204" pitchFamily="34" charset="0"/>
                <a:cs typeface="Arial" panose="020B0604020202020204" pitchFamily="34" charset="0"/>
              </a:rPr>
              <a:t>checks</a:t>
            </a:r>
          </a:p>
          <a:p>
            <a:pPr marL="457200" lvl="1" indent="0">
              <a:buNone/>
            </a:pPr>
            <a:endParaRPr lang="en-US" sz="3800" dirty="0" smtClean="0">
              <a:latin typeface="Arial" panose="020B0604020202020204" pitchFamily="34" charset="0"/>
              <a:cs typeface="Arial" panose="020B0604020202020204" pitchFamily="34" charset="0"/>
            </a:endParaRPr>
          </a:p>
          <a:p>
            <a:pPr>
              <a:lnSpc>
                <a:spcPct val="120000"/>
              </a:lnSpc>
              <a:spcAft>
                <a:spcPts val="600"/>
              </a:spcAft>
              <a:buClr>
                <a:srgbClr val="C00000"/>
              </a:buClr>
            </a:pPr>
            <a:r>
              <a:rPr lang="en-US" sz="3800" dirty="0" smtClean="0">
                <a:latin typeface="Arial" panose="020B0604020202020204" pitchFamily="34" charset="0"/>
                <a:cs typeface="Arial" panose="020B0604020202020204" pitchFamily="34" charset="0"/>
              </a:rPr>
              <a:t>Current FHSIS indicator coverage: FP current users, ANC4, SBA, FBD, FIC, EBF and Vitamin A supplementation</a:t>
            </a:r>
          </a:p>
          <a:p>
            <a:pPr>
              <a:spcAft>
                <a:spcPts val="600"/>
              </a:spcAft>
              <a:buClr>
                <a:srgbClr val="C00000"/>
              </a:buClr>
              <a:buFont typeface="Wingdings" panose="05000000000000000000" pitchFamily="2" charset="2"/>
              <a:buChar char="§"/>
            </a:pPr>
            <a:endParaRPr lang="en-US" sz="3400" dirty="0" smtClean="0">
              <a:latin typeface="Arial" panose="020B0604020202020204" pitchFamily="34" charset="0"/>
              <a:cs typeface="Arial" panose="020B0604020202020204" pitchFamily="34" charset="0"/>
            </a:endParaRPr>
          </a:p>
          <a:p>
            <a:pPr>
              <a:spcAft>
                <a:spcPts val="600"/>
              </a:spcAft>
              <a:buClr>
                <a:srgbClr val="C00000"/>
              </a:buClr>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5DA77F5-8C7C-4A62-BF6A-C8AC5E4B7946}" type="slidenum">
              <a:rPr lang="en-US" smtClean="0"/>
              <a:t>2</a:t>
            </a:fld>
            <a:endParaRPr lang="en-US" dirty="0"/>
          </a:p>
        </p:txBody>
      </p:sp>
      <p:pic>
        <p:nvPicPr>
          <p:cNvPr id="11" name="Picture 10"/>
          <p:cNvPicPr/>
          <p:nvPr/>
        </p:nvPicPr>
        <p:blipFill>
          <a:blip r:embed="rId3" cstate="print"/>
          <a:stretch>
            <a:fillRect/>
          </a:stretch>
        </p:blipFill>
        <p:spPr bwMode="auto">
          <a:xfrm>
            <a:off x="609600" y="4495800"/>
            <a:ext cx="2514600" cy="1765300"/>
          </a:xfrm>
          <a:prstGeom prst="roundRect">
            <a:avLst>
              <a:gd name="adj" fmla="val 8594"/>
            </a:avLst>
          </a:prstGeom>
          <a:solidFill>
            <a:srgbClr val="FFFFFF">
              <a:shade val="85000"/>
            </a:srgbClr>
          </a:solidFill>
          <a:ln>
            <a:noFill/>
          </a:ln>
          <a:effectLst/>
        </p:spPr>
      </p:pic>
      <p:sp>
        <p:nvSpPr>
          <p:cNvPr id="8"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pic>
        <p:nvPicPr>
          <p:cNvPr id="10" name="Picture 2" descr="C:\Users\aherrin\Documents\1 LuzonHealth Files 2014C\DQC NEDA GPA 2014\GPA Presentation 08Dec14\DQC Trainers Gu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2514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0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1153"/>
            <a:ext cx="7623175" cy="521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73505" y="3810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cap="small" dirty="0" smtClean="0">
                <a:solidFill>
                  <a:srgbClr val="C00000"/>
                </a:solidFill>
                <a:latin typeface="Arial" panose="020B0604020202020204" pitchFamily="34" charset="0"/>
                <a:cs typeface="Arial" panose="020B0604020202020204" pitchFamily="34" charset="0"/>
              </a:rPr>
              <a:t>The DQC Process vis-à-vis the FHSIS Process</a:t>
            </a:r>
            <a:endParaRPr lang="en-US" sz="2800" b="1" cap="small" dirty="0">
              <a:solidFill>
                <a:srgbClr val="C00000"/>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CD2C8A7-23E9-4785-A415-409FED867986}" type="slidenum">
              <a:rPr lang="en-US" smtClean="0"/>
              <a:t>3</a:t>
            </a:fld>
            <a:endParaRPr lang="en-US" dirty="0"/>
          </a:p>
        </p:txBody>
      </p:sp>
    </p:spTree>
    <p:extLst>
      <p:ext uri="{BB962C8B-B14F-4D97-AF65-F5344CB8AC3E}">
        <p14:creationId xmlns:p14="http://schemas.microsoft.com/office/powerpoint/2010/main" val="881614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3900" y="76200"/>
            <a:ext cx="7772400" cy="685800"/>
          </a:xfrm>
          <a:prstGeom prst="rect">
            <a:avLst/>
          </a:prstGeom>
        </p:spPr>
        <p:txBody>
          <a:bodyPr vert="horz" lIns="91440" tIns="45720" rIns="91440" bIns="45720" rtlCol="0" anchor="ctr">
            <a:noAutofit/>
          </a:bodyPr>
          <a:lstStyle>
            <a:lvl1pPr algn="ctr">
              <a:spcBef>
                <a:spcPct val="0"/>
              </a:spcBef>
              <a:buNone/>
              <a:defRPr sz="3000" b="1" cap="small">
                <a:solidFill>
                  <a:srgbClr val="C00000"/>
                </a:solidFill>
                <a:latin typeface="Arial" panose="020B0604020202020204" pitchFamily="34" charset="0"/>
                <a:ea typeface="+mj-ea"/>
                <a:cs typeface="Arial" panose="020B0604020202020204" pitchFamily="34" charset="0"/>
              </a:defRPr>
            </a:lvl1pPr>
          </a:lstStyle>
          <a:p>
            <a:endParaRPr lang="en-US" sz="2800" dirty="0" smtClean="0"/>
          </a:p>
          <a:p>
            <a:r>
              <a:rPr lang="en-US" sz="2800" dirty="0" smtClean="0"/>
              <a:t>Examples</a:t>
            </a:r>
            <a:r>
              <a:rPr lang="en-US" sz="3200" dirty="0" smtClean="0"/>
              <a:t> </a:t>
            </a:r>
            <a:r>
              <a:rPr lang="en-US" sz="2800" dirty="0"/>
              <a:t>of </a:t>
            </a:r>
            <a:r>
              <a:rPr lang="en-US" sz="3200" dirty="0"/>
              <a:t>r</a:t>
            </a:r>
            <a:r>
              <a:rPr lang="en-US" sz="2800" dirty="0"/>
              <a:t>eported and </a:t>
            </a:r>
            <a:r>
              <a:rPr lang="en-US" sz="2800" dirty="0" smtClean="0"/>
              <a:t>C</a:t>
            </a:r>
            <a:r>
              <a:rPr lang="en-US" sz="2400" dirty="0" smtClean="0"/>
              <a:t>HECKED</a:t>
            </a:r>
            <a:r>
              <a:rPr lang="en-US" sz="2800" dirty="0" smtClean="0"/>
              <a:t> </a:t>
            </a:r>
            <a:r>
              <a:rPr lang="en-US" sz="3200" dirty="0"/>
              <a:t>d</a:t>
            </a:r>
            <a:r>
              <a:rPr lang="en-US" sz="2800" dirty="0"/>
              <a:t>ata </a:t>
            </a:r>
          </a:p>
          <a:p>
            <a:endParaRPr lang="en-US" sz="3200" dirty="0"/>
          </a:p>
        </p:txBody>
      </p:sp>
      <p:sp>
        <p:nvSpPr>
          <p:cNvPr id="7" name="Rectangle 8"/>
          <p:cNvSpPr>
            <a:spLocks noChangeArrowheads="1"/>
          </p:cNvSpPr>
          <p:nvPr/>
        </p:nvSpPr>
        <p:spPr bwMode="auto">
          <a:xfrm>
            <a:off x="0" y="8382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Rectangle 9"/>
          <p:cNvSpPr>
            <a:spLocks noChangeArrowheads="1"/>
          </p:cNvSpPr>
          <p:nvPr/>
        </p:nvSpPr>
        <p:spPr bwMode="auto">
          <a:xfrm>
            <a:off x="0" y="990600"/>
            <a:ext cx="152400" cy="58674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1676400"/>
            <a:ext cx="2667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990600"/>
            <a:ext cx="6172201" cy="295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821807"/>
            <a:ext cx="6172201" cy="29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47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3900" y="152400"/>
            <a:ext cx="7772400" cy="685800"/>
          </a:xfrm>
          <a:prstGeom prst="rect">
            <a:avLst/>
          </a:prstGeom>
        </p:spPr>
        <p:txBody>
          <a:bodyPr vert="horz" lIns="91440" tIns="45720" rIns="91440" bIns="45720" rtlCol="0" anchor="ctr">
            <a:noAutofit/>
          </a:bodyPr>
          <a:lstStyle>
            <a:lvl1pPr algn="ctr">
              <a:spcBef>
                <a:spcPct val="0"/>
              </a:spcBef>
              <a:buNone/>
              <a:defRPr sz="3000" b="1" cap="small">
                <a:solidFill>
                  <a:srgbClr val="C00000"/>
                </a:solidFill>
                <a:latin typeface="Arial" panose="020B0604020202020204" pitchFamily="34" charset="0"/>
                <a:ea typeface="+mj-ea"/>
                <a:cs typeface="Arial" panose="020B0604020202020204" pitchFamily="34" charset="0"/>
              </a:defRPr>
            </a:lvl1pPr>
          </a:lstStyle>
          <a:p>
            <a:endParaRPr lang="en-US" sz="2800" dirty="0" smtClean="0"/>
          </a:p>
          <a:p>
            <a:r>
              <a:rPr lang="en-US" sz="2800" dirty="0" smtClean="0"/>
              <a:t>Examples</a:t>
            </a:r>
            <a:r>
              <a:rPr lang="en-US" sz="3200" dirty="0" smtClean="0"/>
              <a:t> </a:t>
            </a:r>
            <a:r>
              <a:rPr lang="en-US" sz="2800" dirty="0"/>
              <a:t>of </a:t>
            </a:r>
            <a:r>
              <a:rPr lang="en-US" sz="3200" dirty="0"/>
              <a:t>r</a:t>
            </a:r>
            <a:r>
              <a:rPr lang="en-US" sz="2800" dirty="0"/>
              <a:t>eported and </a:t>
            </a:r>
            <a:r>
              <a:rPr lang="en-US" sz="2800" dirty="0" smtClean="0"/>
              <a:t>C</a:t>
            </a:r>
            <a:r>
              <a:rPr lang="en-US" sz="2400" dirty="0" smtClean="0"/>
              <a:t>HECKED</a:t>
            </a:r>
            <a:r>
              <a:rPr lang="en-US" sz="2800" dirty="0" smtClean="0"/>
              <a:t> </a:t>
            </a:r>
            <a:r>
              <a:rPr lang="en-US" sz="3200" dirty="0" smtClean="0"/>
              <a:t>d</a:t>
            </a:r>
            <a:r>
              <a:rPr lang="en-US" sz="2800" dirty="0" smtClean="0"/>
              <a:t>ata </a:t>
            </a:r>
            <a:endParaRPr lang="en-US" sz="2800" dirty="0"/>
          </a:p>
          <a:p>
            <a:endParaRPr lang="en-US" sz="3200" dirty="0"/>
          </a:p>
        </p:txBody>
      </p:sp>
      <p:sp>
        <p:nvSpPr>
          <p:cNvPr id="7" name="Rectangle 8"/>
          <p:cNvSpPr>
            <a:spLocks noChangeArrowheads="1"/>
          </p:cNvSpPr>
          <p:nvPr/>
        </p:nvSpPr>
        <p:spPr bwMode="auto">
          <a:xfrm>
            <a:off x="0" y="8382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Rectangle 9"/>
          <p:cNvSpPr>
            <a:spLocks noChangeArrowheads="1"/>
          </p:cNvSpPr>
          <p:nvPr/>
        </p:nvSpPr>
        <p:spPr bwMode="auto">
          <a:xfrm>
            <a:off x="0" y="990600"/>
            <a:ext cx="76200" cy="58674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7" y="1523999"/>
            <a:ext cx="2691403"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6147796"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3810000"/>
            <a:ext cx="6147796"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0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C00000"/>
                </a:solidFill>
                <a:latin typeface="Arial" panose="020B0604020202020204" pitchFamily="34" charset="0"/>
                <a:cs typeface="Arial" panose="020B0604020202020204" pitchFamily="34" charset="0"/>
              </a:rPr>
              <a:t>Improving Data Quality and Service </a:t>
            </a:r>
            <a:r>
              <a:rPr lang="en-US" sz="2800" b="1" dirty="0">
                <a:solidFill>
                  <a:srgbClr val="C00000"/>
                </a:solidFill>
                <a:latin typeface="Arial" panose="020B0604020202020204" pitchFamily="34" charset="0"/>
                <a:cs typeface="Arial" panose="020B0604020202020204" pitchFamily="34" charset="0"/>
              </a:rPr>
              <a:t>D</a:t>
            </a:r>
            <a:r>
              <a:rPr lang="en-US" sz="2800" b="1" dirty="0" smtClean="0">
                <a:solidFill>
                  <a:srgbClr val="C00000"/>
                </a:solidFill>
                <a:latin typeface="Arial" panose="020B0604020202020204" pitchFamily="34" charset="0"/>
                <a:cs typeface="Arial" panose="020B0604020202020204" pitchFamily="34" charset="0"/>
              </a:rPr>
              <a:t>elivery</a:t>
            </a:r>
            <a:endParaRPr lang="en-US" sz="2800" b="1" dirty="0">
              <a:solidFill>
                <a:srgbClr val="C0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310562"/>
              </p:ext>
            </p:extLst>
          </p:nvPr>
        </p:nvGraphicFramePr>
        <p:xfrm>
          <a:off x="152400" y="1295402"/>
          <a:ext cx="8991600" cy="4495798"/>
        </p:xfrm>
        <a:graphic>
          <a:graphicData uri="http://schemas.openxmlformats.org/drawingml/2006/table">
            <a:tbl>
              <a:tblPr firstRow="1" bandRow="1">
                <a:tableStyleId>{5C22544A-7EE6-4342-B048-85BDC9FD1C3A}</a:tableStyleId>
              </a:tblPr>
              <a:tblGrid>
                <a:gridCol w="4495800"/>
                <a:gridCol w="4495800"/>
              </a:tblGrid>
              <a:tr h="848857">
                <a:tc>
                  <a:txBody>
                    <a:bodyPr/>
                    <a:lstStyle/>
                    <a:p>
                      <a:r>
                        <a:rPr lang="en-US" sz="1600" dirty="0" smtClean="0">
                          <a:latin typeface="Arial" panose="020B0604020202020204" pitchFamily="34" charset="0"/>
                          <a:cs typeface="Arial" panose="020B0604020202020204" pitchFamily="34" charset="0"/>
                        </a:rPr>
                        <a:t>Common sources of discrepancy in</a:t>
                      </a:r>
                      <a:r>
                        <a:rPr lang="en-US" sz="1600" baseline="0" dirty="0" smtClean="0">
                          <a:latin typeface="Arial" panose="020B0604020202020204" pitchFamily="34" charset="0"/>
                          <a:cs typeface="Arial" panose="020B0604020202020204" pitchFamily="34" charset="0"/>
                        </a:rPr>
                        <a:t> recording and reporting related to service delivery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Service delivery improvements</a:t>
                      </a:r>
                      <a:endParaRPr lang="en-US" sz="1600" dirty="0">
                        <a:latin typeface="Arial" panose="020B0604020202020204" pitchFamily="34" charset="0"/>
                        <a:cs typeface="Arial" panose="020B0604020202020204" pitchFamily="34" charset="0"/>
                      </a:endParaRPr>
                    </a:p>
                  </a:txBody>
                  <a:tcPr/>
                </a:tc>
              </a:tr>
              <a:tr h="848857">
                <a:tc>
                  <a:txBody>
                    <a:bodyPr/>
                    <a:lstStyle/>
                    <a:p>
                      <a:r>
                        <a:rPr lang="en-US" sz="1600" dirty="0" smtClean="0">
                          <a:latin typeface="Arial" panose="020B0604020202020204" pitchFamily="34" charset="0"/>
                          <a:cs typeface="Arial" panose="020B0604020202020204" pitchFamily="34" charset="0"/>
                        </a:rPr>
                        <a:t>Family planning current users (FPCU)– no follow-up of clients but still reported as current users contrary to guidelines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Identify clients for follow-up to determine what services needed at</a:t>
                      </a:r>
                      <a:r>
                        <a:rPr lang="en-US" sz="1600" baseline="0" dirty="0" smtClean="0">
                          <a:latin typeface="Arial" panose="020B0604020202020204" pitchFamily="34" charset="0"/>
                          <a:cs typeface="Arial" panose="020B0604020202020204" pitchFamily="34" charset="0"/>
                        </a:rPr>
                        <a:t> the same time update data on current users</a:t>
                      </a:r>
                      <a:endParaRPr lang="en-US" sz="1600" dirty="0">
                        <a:latin typeface="Arial" panose="020B0604020202020204" pitchFamily="34" charset="0"/>
                        <a:cs typeface="Arial" panose="020B0604020202020204" pitchFamily="34" charset="0"/>
                      </a:endParaRPr>
                    </a:p>
                  </a:txBody>
                  <a:tcPr/>
                </a:tc>
              </a:tr>
              <a:tr h="1100370">
                <a:tc>
                  <a:txBody>
                    <a:bodyPr/>
                    <a:lstStyle/>
                    <a:p>
                      <a:r>
                        <a:rPr lang="en-US" sz="1600" dirty="0" smtClean="0">
                          <a:latin typeface="Arial" panose="020B0604020202020204" pitchFamily="34" charset="0"/>
                          <a:cs typeface="Arial" panose="020B0604020202020204" pitchFamily="34" charset="0"/>
                        </a:rPr>
                        <a:t>Antenatal care (ANC4) –</a:t>
                      </a:r>
                      <a:r>
                        <a:rPr lang="en-US" sz="1600" baseline="0" dirty="0" smtClean="0">
                          <a:latin typeface="Arial" panose="020B0604020202020204" pitchFamily="34" charset="0"/>
                          <a:cs typeface="Arial" panose="020B0604020202020204" pitchFamily="34" charset="0"/>
                        </a:rPr>
                        <a:t> clients reported as ANC4 even if rule of 1-1-2 visits not followed; no follow-up on clients who did not return for additional visits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Improve communication</a:t>
                      </a:r>
                      <a:r>
                        <a:rPr lang="en-US" sz="1600" baseline="0" dirty="0" smtClean="0">
                          <a:latin typeface="Arial" panose="020B0604020202020204" pitchFamily="34" charset="0"/>
                          <a:cs typeface="Arial" panose="020B0604020202020204" pitchFamily="34" charset="0"/>
                        </a:rPr>
                        <a:t> outreach to get pregnant women early for prenatal; improve quality of prenatal service to encourage regular visits</a:t>
                      </a:r>
                      <a:endParaRPr lang="en-US" sz="1600" dirty="0">
                        <a:latin typeface="Arial" panose="020B0604020202020204" pitchFamily="34" charset="0"/>
                        <a:cs typeface="Arial" panose="020B0604020202020204" pitchFamily="34" charset="0"/>
                      </a:endParaRPr>
                    </a:p>
                  </a:txBody>
                  <a:tcPr/>
                </a:tc>
              </a:tr>
              <a:tr h="1100370">
                <a:tc>
                  <a:txBody>
                    <a:bodyPr/>
                    <a:lstStyle/>
                    <a:p>
                      <a:r>
                        <a:rPr lang="en-US" sz="1600" dirty="0" smtClean="0">
                          <a:latin typeface="Arial" panose="020B0604020202020204" pitchFamily="34" charset="0"/>
                          <a:cs typeface="Arial" panose="020B0604020202020204" pitchFamily="34" charset="0"/>
                        </a:rPr>
                        <a:t>Skilled birth attendance  (SBA) – births attended by hilots not recorded in denominator;</a:t>
                      </a:r>
                      <a:r>
                        <a:rPr lang="en-US" sz="1600" baseline="0" dirty="0" smtClean="0">
                          <a:latin typeface="Arial" panose="020B0604020202020204" pitchFamily="34" charset="0"/>
                          <a:cs typeface="Arial" panose="020B0604020202020204" pitchFamily="34" charset="0"/>
                        </a:rPr>
                        <a:t> some</a:t>
                      </a:r>
                      <a:r>
                        <a:rPr lang="en-US" sz="1600" dirty="0" smtClean="0">
                          <a:latin typeface="Arial" panose="020B0604020202020204" pitchFamily="34" charset="0"/>
                          <a:cs typeface="Arial" panose="020B0604020202020204" pitchFamily="34" charset="0"/>
                        </a:rPr>
                        <a:t> births attended by hilots recorded as</a:t>
                      </a:r>
                      <a:r>
                        <a:rPr lang="en-US" sz="1600" baseline="0" dirty="0" smtClean="0">
                          <a:latin typeface="Arial" panose="020B0604020202020204" pitchFamily="34" charset="0"/>
                          <a:cs typeface="Arial" panose="020B0604020202020204" pitchFamily="34" charset="0"/>
                        </a:rPr>
                        <a:t> skilled birth attendants</a:t>
                      </a:r>
                      <a:endParaRPr lang="en-US" sz="1600" dirty="0">
                        <a:latin typeface="Arial" panose="020B0604020202020204" pitchFamily="34" charset="0"/>
                        <a:cs typeface="Arial" panose="020B0604020202020204" pitchFamily="34" charset="0"/>
                      </a:endParaRPr>
                    </a:p>
                  </a:txBody>
                  <a:tcPr/>
                </a:tc>
                <a:tc rowSpan="2">
                  <a:txBody>
                    <a:bodyPr/>
                    <a:lstStyle/>
                    <a:p>
                      <a:r>
                        <a:rPr lang="en-US" sz="1600" dirty="0" smtClean="0">
                          <a:latin typeface="Arial" panose="020B0604020202020204" pitchFamily="34" charset="0"/>
                          <a:cs typeface="Arial" panose="020B0604020202020204" pitchFamily="34" charset="0"/>
                        </a:rPr>
                        <a:t>Follow-up compliance of clients of birth plan developed during prenatal care to ensure delivery</a:t>
                      </a:r>
                      <a:r>
                        <a:rPr lang="en-US" sz="1600" baseline="0" dirty="0" smtClean="0">
                          <a:latin typeface="Arial" panose="020B0604020202020204" pitchFamily="34" charset="0"/>
                          <a:cs typeface="Arial" panose="020B0604020202020204" pitchFamily="34" charset="0"/>
                        </a:rPr>
                        <a:t> by skilled birth attendants and delivery  in health facilities</a:t>
                      </a:r>
                      <a:endParaRPr lang="en-US" sz="1600" dirty="0">
                        <a:latin typeface="Arial" panose="020B0604020202020204" pitchFamily="34" charset="0"/>
                        <a:cs typeface="Arial" panose="020B0604020202020204" pitchFamily="34" charset="0"/>
                      </a:endParaRPr>
                    </a:p>
                  </a:txBody>
                  <a:tcPr anchor="ctr"/>
                </a:tc>
              </a:tr>
              <a:tr h="597344">
                <a:tc>
                  <a:txBody>
                    <a:bodyPr/>
                    <a:lstStyle/>
                    <a:p>
                      <a:r>
                        <a:rPr lang="en-US" sz="1600" dirty="0" smtClean="0">
                          <a:latin typeface="Arial" panose="020B0604020202020204" pitchFamily="34" charset="0"/>
                          <a:cs typeface="Arial" panose="020B0604020202020204" pitchFamily="34" charset="0"/>
                        </a:rPr>
                        <a:t>Facility-based delivery  (FBD) – deliveries at home recorded as facility based deliveries</a:t>
                      </a:r>
                      <a:endParaRPr lang="en-US" sz="1600" dirty="0">
                        <a:latin typeface="Arial" panose="020B0604020202020204" pitchFamily="34" charset="0"/>
                        <a:cs typeface="Arial" panose="020B0604020202020204" pitchFamily="34" charset="0"/>
                      </a:endParaRPr>
                    </a:p>
                  </a:txBody>
                  <a:tcPr/>
                </a:tc>
                <a:tc vMerge="1">
                  <a:txBody>
                    <a:bodyPr/>
                    <a:lstStyle/>
                    <a:p>
                      <a:endParaRPr lang="en-US" dirty="0"/>
                    </a:p>
                  </a:txBody>
                  <a:tcPr/>
                </a:tc>
              </a:tr>
            </a:tbl>
          </a:graphicData>
        </a:graphic>
      </p:graphicFrame>
      <p:sp>
        <p:nvSpPr>
          <p:cNvPr id="5" name="Rectangle 4"/>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6"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Slide Number Placeholder 2"/>
          <p:cNvSpPr>
            <a:spLocks noGrp="1"/>
          </p:cNvSpPr>
          <p:nvPr>
            <p:ph type="sldNum" sz="quarter" idx="12"/>
          </p:nvPr>
        </p:nvSpPr>
        <p:spPr/>
        <p:txBody>
          <a:bodyPr/>
          <a:lstStyle/>
          <a:p>
            <a:fld id="{0CD2C8A7-23E9-4785-A415-409FED867986}" type="slidenum">
              <a:rPr lang="en-US" smtClean="0"/>
              <a:t>6</a:t>
            </a:fld>
            <a:endParaRPr lang="en-US" dirty="0"/>
          </a:p>
        </p:txBody>
      </p:sp>
    </p:spTree>
    <p:extLst>
      <p:ext uri="{BB962C8B-B14F-4D97-AF65-F5344CB8AC3E}">
        <p14:creationId xmlns:p14="http://schemas.microsoft.com/office/powerpoint/2010/main" val="1406723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C00000"/>
                </a:solidFill>
                <a:latin typeface="Arial" panose="020B0604020202020204" pitchFamily="34" charset="0"/>
                <a:cs typeface="Arial" panose="020B0604020202020204" pitchFamily="34" charset="0"/>
              </a:rPr>
              <a:t>Improving Data Quality and Service </a:t>
            </a:r>
            <a:r>
              <a:rPr lang="en-US" sz="2800" b="1" dirty="0">
                <a:solidFill>
                  <a:srgbClr val="C00000"/>
                </a:solidFill>
                <a:latin typeface="Arial" panose="020B0604020202020204" pitchFamily="34" charset="0"/>
                <a:cs typeface="Arial" panose="020B0604020202020204" pitchFamily="34" charset="0"/>
              </a:rPr>
              <a:t>D</a:t>
            </a:r>
            <a:r>
              <a:rPr lang="en-US" sz="2800" b="1" dirty="0" smtClean="0">
                <a:solidFill>
                  <a:srgbClr val="C00000"/>
                </a:solidFill>
                <a:latin typeface="Arial" panose="020B0604020202020204" pitchFamily="34" charset="0"/>
                <a:cs typeface="Arial" panose="020B0604020202020204" pitchFamily="34" charset="0"/>
              </a:rPr>
              <a:t>elivery</a:t>
            </a:r>
            <a:endParaRPr lang="en-US" sz="2800" b="1" dirty="0">
              <a:solidFill>
                <a:srgbClr val="C0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4291091"/>
              </p:ext>
            </p:extLst>
          </p:nvPr>
        </p:nvGraphicFramePr>
        <p:xfrm>
          <a:off x="152400" y="1295401"/>
          <a:ext cx="8991600" cy="4571998"/>
        </p:xfrm>
        <a:graphic>
          <a:graphicData uri="http://schemas.openxmlformats.org/drawingml/2006/table">
            <a:tbl>
              <a:tblPr firstRow="1" bandRow="1">
                <a:tableStyleId>{5C22544A-7EE6-4342-B048-85BDC9FD1C3A}</a:tableStyleId>
              </a:tblPr>
              <a:tblGrid>
                <a:gridCol w="4495800"/>
                <a:gridCol w="4495800"/>
              </a:tblGrid>
              <a:tr h="881742">
                <a:tc>
                  <a:txBody>
                    <a:bodyPr/>
                    <a:lstStyle/>
                    <a:p>
                      <a:r>
                        <a:rPr lang="en-US" sz="1600" dirty="0" smtClean="0">
                          <a:latin typeface="Arial" panose="020B0604020202020204" pitchFamily="34" charset="0"/>
                          <a:cs typeface="Arial" panose="020B0604020202020204" pitchFamily="34" charset="0"/>
                        </a:rPr>
                        <a:t>Common sources of discrepancy in</a:t>
                      </a:r>
                      <a:r>
                        <a:rPr lang="en-US" sz="1600" baseline="0" dirty="0" smtClean="0">
                          <a:latin typeface="Arial" panose="020B0604020202020204" pitchFamily="34" charset="0"/>
                          <a:cs typeface="Arial" panose="020B0604020202020204" pitchFamily="34" charset="0"/>
                        </a:rPr>
                        <a:t> recording and reporting related to service delivery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Service delivery improvements</a:t>
                      </a:r>
                      <a:endParaRPr lang="en-US" sz="1600" dirty="0">
                        <a:latin typeface="Arial" panose="020B0604020202020204" pitchFamily="34" charset="0"/>
                        <a:cs typeface="Arial" panose="020B0604020202020204" pitchFamily="34" charset="0"/>
                      </a:endParaRPr>
                    </a:p>
                  </a:txBody>
                  <a:tcPr/>
                </a:tc>
              </a:tr>
              <a:tr h="1143000">
                <a:tc>
                  <a:txBody>
                    <a:bodyPr/>
                    <a:lstStyle/>
                    <a:p>
                      <a:r>
                        <a:rPr lang="en-US" sz="1600" dirty="0" smtClean="0">
                          <a:latin typeface="Arial" panose="020B0604020202020204" pitchFamily="34" charset="0"/>
                          <a:cs typeface="Arial" panose="020B0604020202020204" pitchFamily="34" charset="0"/>
                        </a:rPr>
                        <a:t>Fully Immunized Child (FIC) – CIC reported as FIC; some antigen not given but reported as FIC</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Follow-up on 2</a:t>
                      </a:r>
                      <a:r>
                        <a:rPr lang="en-US" sz="1600" baseline="30000" dirty="0" smtClean="0">
                          <a:latin typeface="Arial" panose="020B0604020202020204" pitchFamily="34" charset="0"/>
                          <a:cs typeface="Arial" panose="020B0604020202020204" pitchFamily="34" charset="0"/>
                        </a:rPr>
                        <a:t>nd</a:t>
                      </a:r>
                      <a:r>
                        <a:rPr lang="en-US" sz="1600" baseline="0" dirty="0" smtClean="0">
                          <a:latin typeface="Arial" panose="020B0604020202020204" pitchFamily="34" charset="0"/>
                          <a:cs typeface="Arial" panose="020B0604020202020204" pitchFamily="34" charset="0"/>
                        </a:rPr>
                        <a:t> and 3</a:t>
                      </a:r>
                      <a:r>
                        <a:rPr lang="en-US" sz="1600" baseline="30000" dirty="0" smtClean="0">
                          <a:latin typeface="Arial" panose="020B0604020202020204" pitchFamily="34" charset="0"/>
                          <a:cs typeface="Arial" panose="020B0604020202020204" pitchFamily="34" charset="0"/>
                        </a:rPr>
                        <a:t>rd</a:t>
                      </a:r>
                      <a:r>
                        <a:rPr lang="en-US" sz="1600" baseline="0" dirty="0" smtClean="0">
                          <a:latin typeface="Arial" panose="020B0604020202020204" pitchFamily="34" charset="0"/>
                          <a:cs typeface="Arial" panose="020B0604020202020204" pitchFamily="34" charset="0"/>
                        </a:rPr>
                        <a:t> dosages for some antigen, and ensure completion before age one; prenatal and post-partum counseling on benefits of complete child immunization</a:t>
                      </a:r>
                      <a:endParaRPr lang="en-US" sz="1600" dirty="0">
                        <a:latin typeface="Arial" panose="020B0604020202020204" pitchFamily="34" charset="0"/>
                        <a:cs typeface="Arial" panose="020B0604020202020204" pitchFamily="34" charset="0"/>
                      </a:endParaRPr>
                    </a:p>
                  </a:txBody>
                  <a:tcPr/>
                </a:tc>
              </a:tr>
              <a:tr h="1665514">
                <a:tc>
                  <a:txBody>
                    <a:bodyPr/>
                    <a:lstStyle/>
                    <a:p>
                      <a:r>
                        <a:rPr lang="en-US" sz="1600" dirty="0" smtClean="0">
                          <a:latin typeface="Arial" panose="020B0604020202020204" pitchFamily="34" charset="0"/>
                          <a:cs typeface="Arial" panose="020B0604020202020204" pitchFamily="34" charset="0"/>
                        </a:rPr>
                        <a:t>Exclusive breastfeeding (EBF) – child more than 6 months old still in list for EBF; no follow-up on lactating mothers</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Follow-up on breastfeeding mothers;  communication outreach</a:t>
                      </a:r>
                      <a:r>
                        <a:rPr lang="en-US" sz="1600" baseline="0" dirty="0" smtClean="0">
                          <a:latin typeface="Arial" panose="020B0604020202020204" pitchFamily="34" charset="0"/>
                          <a:cs typeface="Arial" panose="020B0604020202020204" pitchFamily="34" charset="0"/>
                        </a:rPr>
                        <a:t> to bring EBF messages to mothers;  mobilization of community breastfeeding support groups; prenatal and post-partum counseling on benefits of exclusive breastfeeding</a:t>
                      </a:r>
                      <a:endParaRPr lang="en-US" sz="1600" dirty="0">
                        <a:latin typeface="Arial" panose="020B0604020202020204" pitchFamily="34" charset="0"/>
                        <a:cs typeface="Arial" panose="020B0604020202020204" pitchFamily="34" charset="0"/>
                      </a:endParaRPr>
                    </a:p>
                  </a:txBody>
                  <a:tcPr/>
                </a:tc>
              </a:tr>
              <a:tr h="881742">
                <a:tc>
                  <a:txBody>
                    <a:bodyPr/>
                    <a:lstStyle/>
                    <a:p>
                      <a:r>
                        <a:rPr lang="en-US" sz="1600" dirty="0" smtClean="0">
                          <a:latin typeface="Arial" panose="020B0604020202020204" pitchFamily="34" charset="0"/>
                          <a:cs typeface="Arial" panose="020B0604020202020204" pitchFamily="34" charset="0"/>
                        </a:rPr>
                        <a:t>Vitamin A Supplementation (Vit. A) – master list</a:t>
                      </a:r>
                      <a:r>
                        <a:rPr lang="en-US" sz="1600" baseline="0" dirty="0" smtClean="0">
                          <a:latin typeface="Arial" panose="020B0604020202020204" pitchFamily="34" charset="0"/>
                          <a:cs typeface="Arial" panose="020B0604020202020204" pitchFamily="34" charset="0"/>
                        </a:rPr>
                        <a:t> not available, children from other places included in reports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Missed</a:t>
                      </a:r>
                      <a:r>
                        <a:rPr lang="en-US" sz="1600" baseline="0" dirty="0" smtClean="0">
                          <a:latin typeface="Arial" panose="020B0604020202020204" pitchFamily="34" charset="0"/>
                          <a:cs typeface="Arial" panose="020B0604020202020204" pitchFamily="34" charset="0"/>
                        </a:rPr>
                        <a:t> children followed-up</a:t>
                      </a:r>
                      <a:endParaRPr lang="en-US" sz="1600" dirty="0">
                        <a:latin typeface="Arial" panose="020B0604020202020204" pitchFamily="34" charset="0"/>
                        <a:cs typeface="Arial" panose="020B0604020202020204" pitchFamily="34" charset="0"/>
                      </a:endParaRPr>
                    </a:p>
                  </a:txBody>
                  <a:tcPr/>
                </a:tc>
              </a:tr>
            </a:tbl>
          </a:graphicData>
        </a:graphic>
      </p:graphicFrame>
      <p:sp>
        <p:nvSpPr>
          <p:cNvPr id="5" name="Rectangle 4"/>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6"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Slide Number Placeholder 2"/>
          <p:cNvSpPr>
            <a:spLocks noGrp="1"/>
          </p:cNvSpPr>
          <p:nvPr>
            <p:ph type="sldNum" sz="quarter" idx="12"/>
          </p:nvPr>
        </p:nvSpPr>
        <p:spPr/>
        <p:txBody>
          <a:bodyPr/>
          <a:lstStyle/>
          <a:p>
            <a:fld id="{0CD2C8A7-23E9-4785-A415-409FED867986}" type="slidenum">
              <a:rPr lang="en-US" smtClean="0"/>
              <a:t>7</a:t>
            </a:fld>
            <a:endParaRPr lang="en-US" dirty="0"/>
          </a:p>
        </p:txBody>
      </p:sp>
    </p:spTree>
    <p:extLst>
      <p:ext uri="{BB962C8B-B14F-4D97-AF65-F5344CB8AC3E}">
        <p14:creationId xmlns:p14="http://schemas.microsoft.com/office/powerpoint/2010/main" val="283347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dirty="0" smtClean="0">
                <a:solidFill>
                  <a:srgbClr val="C00000"/>
                </a:solidFill>
                <a:latin typeface="Arial" panose="020B0604020202020204" pitchFamily="34" charset="0"/>
                <a:cs typeface="Arial" panose="020B0604020202020204" pitchFamily="34" charset="0"/>
              </a:rPr>
              <a:t>I</a:t>
            </a:r>
            <a:r>
              <a:rPr lang="en-US" sz="2400" b="1" dirty="0" smtClean="0">
                <a:solidFill>
                  <a:srgbClr val="C00000"/>
                </a:solidFill>
                <a:latin typeface="Arial" panose="020B0604020202020204" pitchFamily="34" charset="0"/>
                <a:cs typeface="Arial" panose="020B0604020202020204" pitchFamily="34" charset="0"/>
              </a:rPr>
              <a:t>MPROVED</a:t>
            </a:r>
            <a:r>
              <a:rPr lang="en-US" sz="2800" b="1" dirty="0" smtClean="0">
                <a:solidFill>
                  <a:srgbClr val="C00000"/>
                </a:solidFill>
                <a:latin typeface="Arial" panose="020B0604020202020204" pitchFamily="34" charset="0"/>
                <a:cs typeface="Arial" panose="020B0604020202020204" pitchFamily="34" charset="0"/>
              </a:rPr>
              <a:t> D</a:t>
            </a:r>
            <a:r>
              <a:rPr lang="en-US" sz="2400" b="1" dirty="0" smtClean="0">
                <a:solidFill>
                  <a:srgbClr val="C00000"/>
                </a:solidFill>
                <a:latin typeface="Arial" panose="020B0604020202020204" pitchFamily="34" charset="0"/>
                <a:cs typeface="Arial" panose="020B0604020202020204" pitchFamily="34" charset="0"/>
              </a:rPr>
              <a:t>ATA </a:t>
            </a:r>
            <a:r>
              <a:rPr lang="en-US" sz="2800" b="1" dirty="0" smtClean="0">
                <a:solidFill>
                  <a:srgbClr val="C00000"/>
                </a:solidFill>
                <a:latin typeface="Arial" panose="020B0604020202020204" pitchFamily="34" charset="0"/>
                <a:cs typeface="Arial" panose="020B0604020202020204" pitchFamily="34" charset="0"/>
              </a:rPr>
              <a:t>Q</a:t>
            </a:r>
            <a:r>
              <a:rPr lang="en-US" sz="2400" b="1" dirty="0" smtClean="0">
                <a:solidFill>
                  <a:srgbClr val="C00000"/>
                </a:solidFill>
                <a:latin typeface="Arial" panose="020B0604020202020204" pitchFamily="34" charset="0"/>
                <a:cs typeface="Arial" panose="020B0604020202020204" pitchFamily="34" charset="0"/>
              </a:rPr>
              <a:t>UALITY AND SERVICE DELIVERY</a:t>
            </a:r>
            <a:endParaRPr lang="en-US" sz="24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Improved data quality and service delivery at program level</a:t>
            </a:r>
          </a:p>
          <a:p>
            <a:pPr lvl="1"/>
            <a:r>
              <a:rPr lang="en-US" dirty="0"/>
              <a:t> </a:t>
            </a:r>
            <a:r>
              <a:rPr lang="en-US" dirty="0" smtClean="0"/>
              <a:t>Accurate data leads to correct forecast of commodity requirements for current users and address  inequity (poor vs non-poor)</a:t>
            </a:r>
          </a:p>
          <a:p>
            <a:pPr lvl="1"/>
            <a:r>
              <a:rPr lang="en-US" dirty="0" smtClean="0"/>
              <a:t>Correct data improves strategy for improving service delivery performance</a:t>
            </a:r>
          </a:p>
          <a:p>
            <a:r>
              <a:rPr lang="en-US" dirty="0" smtClean="0"/>
              <a:t>Improved data quality and comparative assessment of LGU performance and award system</a:t>
            </a:r>
          </a:p>
          <a:p>
            <a:pPr marL="0" indent="0">
              <a:buNone/>
            </a:pPr>
            <a:endParaRPr lang="en-US" dirty="0"/>
          </a:p>
        </p:txBody>
      </p:sp>
      <p:sp>
        <p:nvSpPr>
          <p:cNvPr id="4" name="Rectangle 3"/>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5"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Slide Number Placeholder 5"/>
          <p:cNvSpPr>
            <a:spLocks noGrp="1"/>
          </p:cNvSpPr>
          <p:nvPr>
            <p:ph type="sldNum" sz="quarter" idx="12"/>
          </p:nvPr>
        </p:nvSpPr>
        <p:spPr/>
        <p:txBody>
          <a:bodyPr/>
          <a:lstStyle/>
          <a:p>
            <a:fld id="{0CD2C8A7-23E9-4785-A415-409FED867986}" type="slidenum">
              <a:rPr lang="en-US" smtClean="0"/>
              <a:t>8</a:t>
            </a:fld>
            <a:endParaRPr lang="en-US" dirty="0"/>
          </a:p>
        </p:txBody>
      </p:sp>
    </p:spTree>
    <p:extLst>
      <p:ext uri="{BB962C8B-B14F-4D97-AF65-F5344CB8AC3E}">
        <p14:creationId xmlns:p14="http://schemas.microsoft.com/office/powerpoint/2010/main" val="56800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vert="horz" lIns="91440" tIns="45720" rIns="91440" bIns="45720" rtlCol="0" anchor="ctr">
            <a:noAutofit/>
          </a:bodyPr>
          <a:lstStyle/>
          <a:p>
            <a:r>
              <a:rPr lang="en-US" sz="3000" b="1" cap="small" dirty="0">
                <a:solidFill>
                  <a:srgbClr val="C00000"/>
                </a:solidFill>
                <a:latin typeface="Arial" panose="020B0604020202020204" pitchFamily="34" charset="0"/>
                <a:cs typeface="Arial" panose="020B0604020202020204" pitchFamily="34" charset="0"/>
              </a:rPr>
              <a:t/>
            </a:r>
            <a:br>
              <a:rPr lang="en-US" sz="3000" b="1" cap="small" dirty="0">
                <a:solidFill>
                  <a:srgbClr val="C00000"/>
                </a:solidFill>
                <a:latin typeface="Arial" panose="020B0604020202020204" pitchFamily="34" charset="0"/>
                <a:cs typeface="Arial" panose="020B0604020202020204" pitchFamily="34" charset="0"/>
              </a:rPr>
            </a:br>
            <a:r>
              <a:rPr lang="en-US" sz="3000" b="1" cap="small" dirty="0">
                <a:solidFill>
                  <a:srgbClr val="C00000"/>
                </a:solidFill>
                <a:latin typeface="Arial" panose="020B0604020202020204" pitchFamily="34" charset="0"/>
                <a:cs typeface="Arial" panose="020B0604020202020204" pitchFamily="34" charset="0"/>
              </a:rPr>
              <a:t>  Sustainability of DQC implementation</a:t>
            </a:r>
            <a:br>
              <a:rPr lang="en-US" sz="3000" b="1" cap="small" dirty="0">
                <a:solidFill>
                  <a:srgbClr val="C00000"/>
                </a:solidFill>
                <a:latin typeface="Arial" panose="020B0604020202020204" pitchFamily="34" charset="0"/>
                <a:cs typeface="Arial" panose="020B0604020202020204" pitchFamily="34" charset="0"/>
              </a:rPr>
            </a:br>
            <a:endParaRPr lang="en-US" sz="3000" b="1" cap="small"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181600"/>
          </a:xfrm>
        </p:spPr>
        <p:txBody>
          <a:bodyPr>
            <a:noAutofit/>
          </a:bodyPr>
          <a:lstStyle/>
          <a:p>
            <a:pPr marL="0" indent="0">
              <a:buNone/>
            </a:pPr>
            <a:r>
              <a:rPr lang="en-US" sz="2000" b="1" dirty="0" smtClean="0">
                <a:solidFill>
                  <a:srgbClr val="333399"/>
                </a:solidFill>
                <a:latin typeface="Arial" panose="020B0604020202020204" pitchFamily="34" charset="0"/>
                <a:cs typeface="Arial" panose="020B0604020202020204" pitchFamily="34" charset="0"/>
              </a:rPr>
              <a:t>National, regional and LGU partners:</a:t>
            </a:r>
          </a:p>
          <a:p>
            <a:pPr marL="741362">
              <a:buClr>
                <a:srgbClr val="C00000"/>
              </a:buClr>
              <a:buFont typeface="Wingdings" panose="05000000000000000000" pitchFamily="2" charset="2"/>
              <a:buChar char="§"/>
            </a:pPr>
            <a:r>
              <a:rPr lang="en-US" sz="1900" b="1" dirty="0" smtClean="0">
                <a:latin typeface="Arial" panose="020B0604020202020204" pitchFamily="34" charset="0"/>
                <a:cs typeface="Arial" panose="020B0604020202020204" pitchFamily="34" charset="0"/>
              </a:rPr>
              <a:t>National</a:t>
            </a:r>
            <a:r>
              <a:rPr lang="en-US" sz="1900" dirty="0" smtClean="0">
                <a:latin typeface="Arial" panose="020B0604020202020204" pitchFamily="34" charset="0"/>
                <a:cs typeface="Arial" panose="020B0604020202020204" pitchFamily="34" charset="0"/>
              </a:rPr>
              <a:t>: Integration into the MNCHN MOP 2011 and National TOT</a:t>
            </a:r>
          </a:p>
          <a:p>
            <a:pPr marL="741362">
              <a:buClr>
                <a:srgbClr val="C00000"/>
              </a:buClr>
              <a:buFont typeface="Wingdings" panose="05000000000000000000" pitchFamily="2" charset="2"/>
              <a:buChar char="§"/>
            </a:pPr>
            <a:r>
              <a:rPr lang="en-US" sz="1900" b="1" dirty="0" smtClean="0">
                <a:latin typeface="Arial" panose="020B0604020202020204" pitchFamily="34" charset="0"/>
                <a:cs typeface="Arial" panose="020B0604020202020204" pitchFamily="34" charset="0"/>
              </a:rPr>
              <a:t>DOH Regional Offices</a:t>
            </a:r>
            <a:r>
              <a:rPr lang="en-US" sz="1900" dirty="0" smtClean="0">
                <a:latin typeface="Arial" panose="020B0604020202020204" pitchFamily="34" charset="0"/>
                <a:cs typeface="Arial" panose="020B0604020202020204" pitchFamily="34" charset="0"/>
              </a:rPr>
              <a:t>:  Refresher Course and support to LGU roll-out </a:t>
            </a:r>
          </a:p>
          <a:p>
            <a:pPr marL="741362">
              <a:buClr>
                <a:srgbClr val="C00000"/>
              </a:buClr>
              <a:buFont typeface="Wingdings" panose="05000000000000000000" pitchFamily="2" charset="2"/>
              <a:buChar char="§"/>
            </a:pPr>
            <a:r>
              <a:rPr lang="en-US" sz="1900" b="1" dirty="0" smtClean="0">
                <a:latin typeface="Arial" panose="020B0604020202020204" pitchFamily="34" charset="0"/>
                <a:cs typeface="Arial" panose="020B0604020202020204" pitchFamily="34" charset="0"/>
              </a:rPr>
              <a:t>LGU</a:t>
            </a:r>
            <a:r>
              <a:rPr lang="en-US" sz="1900" dirty="0" smtClean="0">
                <a:latin typeface="Arial" panose="020B0604020202020204" pitchFamily="34" charset="0"/>
                <a:cs typeface="Arial" panose="020B0604020202020204" pitchFamily="34" charset="0"/>
              </a:rPr>
              <a:t>: Signed Executive Order on sustained implementation of DQC for health systems. </a:t>
            </a:r>
            <a:r>
              <a:rPr lang="en-US" sz="1900" dirty="0">
                <a:latin typeface="Arial" panose="020B0604020202020204" pitchFamily="34" charset="0"/>
                <a:cs typeface="Arial" panose="020B0604020202020204" pitchFamily="34" charset="0"/>
              </a:rPr>
              <a:t>As of Dec. </a:t>
            </a:r>
            <a:r>
              <a:rPr lang="en-US" sz="1900" dirty="0" smtClean="0">
                <a:latin typeface="Arial" panose="020B0604020202020204" pitchFamily="34" charset="0"/>
                <a:cs typeface="Arial" panose="020B0604020202020204" pitchFamily="34" charset="0"/>
              </a:rPr>
              <a:t>9, </a:t>
            </a:r>
            <a:r>
              <a:rPr lang="en-US" sz="1900" dirty="0">
                <a:latin typeface="Arial" panose="020B0604020202020204" pitchFamily="34" charset="0"/>
                <a:cs typeface="Arial" panose="020B0604020202020204" pitchFamily="34" charset="0"/>
              </a:rPr>
              <a:t>we have a total of </a:t>
            </a:r>
            <a:r>
              <a:rPr lang="en-US" sz="1900" dirty="0" smtClean="0">
                <a:latin typeface="Arial" panose="020B0604020202020204" pitchFamily="34" charset="0"/>
                <a:cs typeface="Arial" panose="020B0604020202020204" pitchFamily="34" charset="0"/>
              </a:rPr>
              <a:t>35 </a:t>
            </a:r>
            <a:r>
              <a:rPr lang="en-US" sz="1900" dirty="0">
                <a:latin typeface="Arial" panose="020B0604020202020204" pitchFamily="34" charset="0"/>
                <a:cs typeface="Arial" panose="020B0604020202020204" pitchFamily="34" charset="0"/>
              </a:rPr>
              <a:t>signed EOs:  </a:t>
            </a:r>
            <a:r>
              <a:rPr lang="en-US" sz="1900" dirty="0" smtClean="0">
                <a:latin typeface="Arial" panose="020B0604020202020204" pitchFamily="34" charset="0"/>
                <a:cs typeface="Arial" panose="020B0604020202020204" pitchFamily="34" charset="0"/>
              </a:rPr>
              <a:t>17 </a:t>
            </a:r>
            <a:r>
              <a:rPr lang="en-US" sz="1900" dirty="0">
                <a:latin typeface="Arial" panose="020B0604020202020204" pitchFamily="34" charset="0"/>
                <a:cs typeface="Arial" panose="020B0604020202020204" pitchFamily="34" charset="0"/>
              </a:rPr>
              <a:t>from Laguna, </a:t>
            </a:r>
            <a:r>
              <a:rPr lang="en-US" sz="1900" dirty="0" smtClean="0">
                <a:latin typeface="Arial" panose="020B0604020202020204" pitchFamily="34" charset="0"/>
                <a:cs typeface="Arial" panose="020B0604020202020204" pitchFamily="34" charset="0"/>
              </a:rPr>
              <a:t>14 </a:t>
            </a:r>
            <a:r>
              <a:rPr lang="en-US" sz="1900" dirty="0">
                <a:latin typeface="Arial" panose="020B0604020202020204" pitchFamily="34" charset="0"/>
                <a:cs typeface="Arial" panose="020B0604020202020204" pitchFamily="34" charset="0"/>
              </a:rPr>
              <a:t>from NE, </a:t>
            </a:r>
            <a:r>
              <a:rPr lang="en-US" sz="1900" dirty="0" smtClean="0">
                <a:latin typeface="Arial" panose="020B0604020202020204" pitchFamily="34" charset="0"/>
                <a:cs typeface="Arial" panose="020B0604020202020204" pitchFamily="34" charset="0"/>
              </a:rPr>
              <a:t>3 </a:t>
            </a:r>
            <a:r>
              <a:rPr lang="en-US" sz="1900" dirty="0">
                <a:latin typeface="Arial" panose="020B0604020202020204" pitchFamily="34" charset="0"/>
                <a:cs typeface="Arial" panose="020B0604020202020204" pitchFamily="34" charset="0"/>
              </a:rPr>
              <a:t>from </a:t>
            </a:r>
            <a:r>
              <a:rPr lang="en-US" sz="1900" dirty="0" err="1">
                <a:latin typeface="Arial" panose="020B0604020202020204" pitchFamily="34" charset="0"/>
                <a:cs typeface="Arial" panose="020B0604020202020204" pitchFamily="34" charset="0"/>
              </a:rPr>
              <a:t>Bulacan</a:t>
            </a:r>
            <a:r>
              <a:rPr lang="en-US" sz="1900" dirty="0">
                <a:latin typeface="Arial" panose="020B0604020202020204" pitchFamily="34" charset="0"/>
                <a:cs typeface="Arial" panose="020B0604020202020204" pitchFamily="34" charset="0"/>
              </a:rPr>
              <a:t>, and 1 from </a:t>
            </a:r>
            <a:r>
              <a:rPr lang="en-US" sz="1900" dirty="0" err="1" smtClean="0">
                <a:latin typeface="Arial" panose="020B0604020202020204" pitchFamily="34" charset="0"/>
                <a:cs typeface="Arial" panose="020B0604020202020204" pitchFamily="34" charset="0"/>
              </a:rPr>
              <a:t>Albay</a:t>
            </a:r>
            <a:r>
              <a:rPr lang="en-US" sz="1900" dirty="0" smtClean="0">
                <a:latin typeface="Arial" panose="020B0604020202020204" pitchFamily="34" charset="0"/>
                <a:cs typeface="Arial" panose="020B0604020202020204" pitchFamily="34" charset="0"/>
              </a:rPr>
              <a:t>. An additional 11 draft EOs from Laguna, 17 from Nueva </a:t>
            </a:r>
            <a:r>
              <a:rPr lang="en-US" sz="1900" dirty="0" err="1" smtClean="0">
                <a:latin typeface="Arial" panose="020B0604020202020204" pitchFamily="34" charset="0"/>
                <a:cs typeface="Arial" panose="020B0604020202020204" pitchFamily="34" charset="0"/>
              </a:rPr>
              <a:t>Ecija</a:t>
            </a:r>
            <a:r>
              <a:rPr lang="en-US" sz="1900" dirty="0" smtClean="0">
                <a:latin typeface="Arial" panose="020B0604020202020204" pitchFamily="34" charset="0"/>
                <a:cs typeface="Arial" panose="020B0604020202020204" pitchFamily="34" charset="0"/>
              </a:rPr>
              <a:t> and 16 from </a:t>
            </a:r>
            <a:r>
              <a:rPr lang="en-US" sz="1900" dirty="0" err="1" smtClean="0">
                <a:latin typeface="Arial" panose="020B0604020202020204" pitchFamily="34" charset="0"/>
                <a:cs typeface="Arial" panose="020B0604020202020204" pitchFamily="34" charset="0"/>
              </a:rPr>
              <a:t>Bulacan</a:t>
            </a:r>
            <a:r>
              <a:rPr lang="en-US" sz="1900" dirty="0" smtClean="0">
                <a:latin typeface="Arial" panose="020B0604020202020204" pitchFamily="34" charset="0"/>
                <a:cs typeface="Arial" panose="020B0604020202020204" pitchFamily="34" charset="0"/>
              </a:rPr>
              <a:t> are scheduled for signing by end of December 2014</a:t>
            </a:r>
            <a:endParaRPr lang="en-US" sz="1900" dirty="0">
              <a:latin typeface="Arial" panose="020B0604020202020204" pitchFamily="34" charset="0"/>
              <a:cs typeface="Arial" panose="020B0604020202020204" pitchFamily="34" charset="0"/>
            </a:endParaRPr>
          </a:p>
          <a:p>
            <a:pPr marL="0" indent="0">
              <a:buClr>
                <a:srgbClr val="C00000"/>
              </a:buClr>
              <a:buNone/>
            </a:pPr>
            <a:r>
              <a:rPr lang="en-US" sz="2000" b="1" dirty="0" smtClean="0">
                <a:solidFill>
                  <a:srgbClr val="333399"/>
                </a:solidFill>
                <a:latin typeface="Arial" panose="020B0604020202020204" pitchFamily="34" charset="0"/>
                <a:cs typeface="Arial" panose="020B0604020202020204" pitchFamily="34" charset="0"/>
              </a:rPr>
              <a:t>Further </a:t>
            </a:r>
            <a:r>
              <a:rPr lang="en-US" sz="2000" b="1" dirty="0">
                <a:solidFill>
                  <a:srgbClr val="333399"/>
                </a:solidFill>
                <a:latin typeface="Arial" panose="020B0604020202020204" pitchFamily="34" charset="0"/>
                <a:cs typeface="Arial" panose="020B0604020202020204" pitchFamily="34" charset="0"/>
              </a:rPr>
              <a:t>commitment needed from National Agencies</a:t>
            </a:r>
          </a:p>
          <a:p>
            <a:pPr marL="695325">
              <a:buClr>
                <a:srgbClr val="C00000"/>
              </a:buClr>
              <a:buFont typeface="Wingdings" panose="05000000000000000000" pitchFamily="2" charset="2"/>
              <a:buChar char="§"/>
              <a:tabLst>
                <a:tab pos="561975" algn="l"/>
              </a:tabLst>
            </a:pPr>
            <a:r>
              <a:rPr lang="en-US" sz="1900" dirty="0" smtClean="0">
                <a:latin typeface="Arial" panose="020B0604020202020204" pitchFamily="34" charset="0"/>
                <a:cs typeface="Arial" panose="020B0604020202020204" pitchFamily="34" charset="0"/>
              </a:rPr>
              <a:t>Inter-agency commitment (DOH, DILG, and NEDA) to require reliable and comparable local data for assessment of LGU performance</a:t>
            </a:r>
          </a:p>
          <a:p>
            <a:pPr marL="695325">
              <a:buClr>
                <a:srgbClr val="C00000"/>
              </a:buClr>
              <a:buFont typeface="Wingdings" panose="05000000000000000000" pitchFamily="2" charset="2"/>
              <a:buChar char="§"/>
              <a:tabLst>
                <a:tab pos="561975" algn="l"/>
              </a:tabLst>
            </a:pPr>
            <a:r>
              <a:rPr lang="en-US" sz="1900" dirty="0" smtClean="0">
                <a:latin typeface="Arial" panose="020B0604020202020204" pitchFamily="34" charset="0"/>
                <a:cs typeface="Arial" panose="020B0604020202020204" pitchFamily="34" charset="0"/>
              </a:rPr>
              <a:t>Use of DQC tool to improve quality of data reported in LGU Scorecard</a:t>
            </a:r>
          </a:p>
          <a:p>
            <a:pPr marL="914400" indent="-334963">
              <a:buClr>
                <a:srgbClr val="C00000"/>
              </a:buClr>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5DA77F5-8C7C-4A62-BF6A-C8AC5E4B7946}" type="slidenum">
              <a:rPr lang="en-US" smtClean="0"/>
              <a:t>9</a:t>
            </a:fld>
            <a:endParaRPr lang="en-US" dirty="0"/>
          </a:p>
        </p:txBody>
      </p:sp>
      <p:sp>
        <p:nvSpPr>
          <p:cNvPr id="6" name="Rectangle 9"/>
          <p:cNvSpPr>
            <a:spLocks noChangeArrowheads="1"/>
          </p:cNvSpPr>
          <p:nvPr/>
        </p:nvSpPr>
        <p:spPr bwMode="auto">
          <a:xfrm>
            <a:off x="0" y="1295400"/>
            <a:ext cx="152400" cy="55626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7" name="Rectangle 8"/>
          <p:cNvSpPr>
            <a:spLocks noChangeArrowheads="1"/>
          </p:cNvSpPr>
          <p:nvPr/>
        </p:nvSpPr>
        <p:spPr bwMode="auto">
          <a:xfrm>
            <a:off x="0" y="11430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643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3543</TotalTime>
  <Words>1435</Words>
  <Application>Microsoft Office PowerPoint</Application>
  <PresentationFormat>On-screen Show (4:3)</PresentationFormat>
  <Paragraphs>140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 What is “data quality check” (DQC)? </vt:lpstr>
      <vt:lpstr>PowerPoint Presentation</vt:lpstr>
      <vt:lpstr>PowerPoint Presentation</vt:lpstr>
      <vt:lpstr>PowerPoint Presentation</vt:lpstr>
      <vt:lpstr>Improving Data Quality and Service Delivery</vt:lpstr>
      <vt:lpstr>Improving Data Quality and Service Delivery</vt:lpstr>
      <vt:lpstr>IMPROVED DATA QUALITY AND SERVICE DELIVERY</vt:lpstr>
      <vt:lpstr>   Sustainability of DQC implementation </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Herrin</dc:creator>
  <cp:lastModifiedBy>Noemi Bautista</cp:lastModifiedBy>
  <cp:revision>70</cp:revision>
  <cp:lastPrinted>2014-12-10T05:02:16Z</cp:lastPrinted>
  <dcterms:created xsi:type="dcterms:W3CDTF">2014-11-30T07:28:59Z</dcterms:created>
  <dcterms:modified xsi:type="dcterms:W3CDTF">2014-12-11T01:25:06Z</dcterms:modified>
</cp:coreProperties>
</file>